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11" r:id="rId2"/>
    <p:sldId id="312" r:id="rId3"/>
    <p:sldId id="313" r:id="rId4"/>
    <p:sldId id="299" r:id="rId5"/>
    <p:sldId id="309" r:id="rId6"/>
    <p:sldId id="306" r:id="rId7"/>
    <p:sldId id="300" r:id="rId8"/>
    <p:sldId id="308" r:id="rId9"/>
    <p:sldId id="305" r:id="rId10"/>
    <p:sldId id="266" r:id="rId11"/>
    <p:sldId id="290" r:id="rId12"/>
    <p:sldId id="301" r:id="rId13"/>
    <p:sldId id="310" r:id="rId14"/>
    <p:sldId id="302" r:id="rId15"/>
    <p:sldId id="314" r:id="rId16"/>
    <p:sldId id="303" r:id="rId17"/>
    <p:sldId id="282"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06" autoAdjust="0"/>
  </p:normalViewPr>
  <p:slideViewPr>
    <p:cSldViewPr snapToGrid="0">
      <p:cViewPr varScale="1">
        <p:scale>
          <a:sx n="85" d="100"/>
          <a:sy n="85" d="100"/>
        </p:scale>
        <p:origin x="14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62173-C1FA-49D6-A052-67E9311CFACA}" type="datetimeFigureOut">
              <a:t>2025/2/16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AE040-7235-4A61-8E13-C977BFFDD1F3}" type="slidenum">
              <a:t>‹#›</a:t>
            </a:fld>
            <a:endParaRPr kumimoji="1" lang="ja-JP" altLang="en-US"/>
          </a:p>
        </p:txBody>
      </p:sp>
    </p:spTree>
    <p:extLst>
      <p:ext uri="{BB962C8B-B14F-4D97-AF65-F5344CB8AC3E}">
        <p14:creationId xmlns:p14="http://schemas.microsoft.com/office/powerpoint/2010/main" val="18560387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この地図はどこの地図ですか？これは南アメリカですね。教科書の</a:t>
            </a:r>
            <a:r>
              <a:rPr kumimoji="1" lang="en-US" altLang="ja-JP" dirty="0"/>
              <a:t>145</a:t>
            </a:r>
            <a:r>
              <a:rPr kumimoji="1" lang="ja-JP" altLang="en-US" dirty="0"/>
              <a:t>頁にも似たような地図がありますが、この地図のほうがちょっと詳しいからこっちで考えてみよう。この緑で塗ってあるところがブラジルです。（言語凡例説明）公用語っていうのは、学校や役場でみんなが使う言葉です。ブラジルは、この緑のポルトガル語ですね。黄色いのはスペイン語。ペルーはスペイン語ですね。この丸いピザのようなマークは、住んでいる人に、「あなたのルーツは何ですか」と聞いたときの答えを、人数のわりあいで示したものです。青がヨーロッパ系です。赤がアフリカ系。緑が混血（こんけつ。板書）、つまりいろんなルーツがまじりあっていること。オレンジは先住民（せんじゅうみん　板書）、つまりヨーロッパ人が来る前から住んでいる人、その他というのは、日本や中国から来た人が入っています。アルゼンチン、サッカーだとメッシの出身、ここは、</a:t>
            </a:r>
            <a:r>
              <a:rPr kumimoji="1" lang="en-US" altLang="ja-JP" dirty="0"/>
              <a:t>97%</a:t>
            </a:r>
            <a:r>
              <a:rPr kumimoji="1" lang="ja-JP" altLang="en-US" dirty="0"/>
              <a:t>の人が青、つまりヨーロッパ系の人、という意味です。じゃあ、ブラジルの人たちのルーツは、まわりの国とくらべてどんな特徴がありますか？ワークシートをみながら考えて、カッコの中の正しい方に〇をつけてください。（各自作業）</a:t>
            </a:r>
            <a:endParaRPr kumimoji="1" lang="en-US" altLang="ja-JP" dirty="0"/>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4</a:t>
            </a:fld>
            <a:endParaRPr kumimoji="1" lang="ja-JP" altLang="en-US"/>
          </a:p>
        </p:txBody>
      </p:sp>
    </p:spTree>
    <p:extLst>
      <p:ext uri="{BB962C8B-B14F-4D97-AF65-F5344CB8AC3E}">
        <p14:creationId xmlns:p14="http://schemas.microsoft.com/office/powerpoint/2010/main" val="813402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かけた人！では答えをみてみよう。１番たくさん奴隷が来たのはブラジルですね。</a:t>
            </a:r>
            <a:r>
              <a:rPr kumimoji="1" lang="en-US" altLang="ja-JP" dirty="0"/>
              <a:t>300</a:t>
            </a:r>
            <a:r>
              <a:rPr kumimoji="1" lang="ja-JP" altLang="en-US" dirty="0"/>
              <a:t>万人以上が連れてこられました。次に、カリブ海のくに、たとえばプエルトリコとか、ドミニカなどです。この奴隷制度で、ブラジルにアフリカ系の人が増えて、今でもアフリカ系のルーツを持つ人が多いわけです。</a:t>
            </a:r>
            <a:endParaRPr kumimoji="1" lang="en-US" altLang="ja-JP" dirty="0"/>
          </a:p>
          <a:p>
            <a:r>
              <a:rPr kumimoji="1" lang="ja-JP" altLang="en-US" dirty="0"/>
              <a:t>どうしてヨーロッパ人は、ブラジルとカリブ海の国に奴隷をたくさん連れきたのでしょうか。　どうして、アルゼンチンやアメリカは少なく、ブラジルに多いと思いますか？さっき農業をするためと言いましたね。その農業がヒントです。何を作っていたんでしょうか。</a:t>
            </a:r>
          </a:p>
          <a:p>
            <a:endParaRPr kumimoji="1" lang="ja-JP" altLang="en-US" dirty="0"/>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13</a:t>
            </a:fld>
            <a:endParaRPr kumimoji="1" lang="ja-JP" altLang="en-US"/>
          </a:p>
        </p:txBody>
      </p:sp>
    </p:spTree>
    <p:extLst>
      <p:ext uri="{BB962C8B-B14F-4D97-AF65-F5344CB8AC3E}">
        <p14:creationId xmlns:p14="http://schemas.microsoft.com/office/powerpoint/2010/main" val="409565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この絵は、アフリカから来た奴隷がブラジルで働いているところを描いています。この背が高い作物、なんですか？</a:t>
            </a:r>
            <a:endParaRPr kumimoji="1" lang="en-US" altLang="ja-JP" dirty="0"/>
          </a:p>
          <a:p>
            <a:r>
              <a:rPr kumimoji="1" lang="ja-JP" altLang="en-US" dirty="0"/>
              <a:t>（クリックで右上の写真）これは、サトウキビですね。そうです。ヨーロッパ人は砂糖を輸出するために、奴隷が必要だったんですね。</a:t>
            </a:r>
            <a:endParaRPr kumimoji="1" lang="en-US" altLang="ja-JP" dirty="0"/>
          </a:p>
          <a:p>
            <a:r>
              <a:rPr kumimoji="1" lang="ja-JP" altLang="en-US" dirty="0"/>
              <a:t>でもなんでヨーロッパ人（ポルトガル人）は自分の国ではなく、わざわざブラジルに連れて行ったんだろう？サトウキビはポルトガルで育てられないのかな？さとうきびって、どんなところで育つと思いますか？</a:t>
            </a:r>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14</a:t>
            </a:fld>
            <a:endParaRPr kumimoji="1" lang="ja-JP" altLang="en-US"/>
          </a:p>
        </p:txBody>
      </p:sp>
    </p:spTree>
    <p:extLst>
      <p:ext uri="{BB962C8B-B14F-4D97-AF65-F5344CB8AC3E}">
        <p14:creationId xmlns:p14="http://schemas.microsoft.com/office/powerpoint/2010/main" val="3967653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フィリピンやベトナムの南は、年中暖かい熱帯という気候帯です。地球で一番暑いのは赤道のまわりで、ラテンアメリカではだいたいこの赤やピンクで塗った範囲が熱帯です。ブラジルもカリブ海も、ほとんどが熱帯ですね。つまり、サトウキビを作るためにちょうどよい場所がたくさんあるということです。そのために、アフリカからたくさんの奴隷が連れてこられたわけですね。</a:t>
            </a:r>
            <a:endParaRPr kumimoji="1" lang="en-US" altLang="ja-JP" dirty="0"/>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16</a:t>
            </a:fld>
            <a:endParaRPr kumimoji="1" lang="ja-JP" altLang="en-US"/>
          </a:p>
        </p:txBody>
      </p:sp>
    </p:spTree>
    <p:extLst>
      <p:ext uri="{BB962C8B-B14F-4D97-AF65-F5344CB8AC3E}">
        <p14:creationId xmlns:p14="http://schemas.microsoft.com/office/powerpoint/2010/main" val="3066651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じゃあ、最後にまとめましょう。今日のテーマは、「ブラジルではなぜ先住民が少なく、アフリカ系が多いのだろう」でした。その理由は何でしたか？（クリックで答え）ヨーロッパ人がきてから病気で多くの先住民がなくなったこと、そのあとに、さとうきびをつくるためにヨーロッパ人がアフリカの人々を奴隷として連れてきた、という歴史的なできごとがありました。社会の特徴を理解するときには、歴史を振り返ることが大事ですね。今日はこれで授業を終わります。</a:t>
            </a:r>
            <a:endParaRPr kumimoji="1" lang="en-US" altLang="ja-JP" dirty="0"/>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17</a:t>
            </a:fld>
            <a:endParaRPr kumimoji="1" lang="ja-JP" altLang="en-US"/>
          </a:p>
        </p:txBody>
      </p:sp>
    </p:spTree>
    <p:extLst>
      <p:ext uri="{BB962C8B-B14F-4D97-AF65-F5344CB8AC3E}">
        <p14:creationId xmlns:p14="http://schemas.microsoft.com/office/powerpoint/2010/main" val="198674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できましたか？１番はどちらに〇つけた？（生徒発言）２番は？（生徒発言）じゃあ、答えはこれですね（クリック）</a:t>
            </a:r>
            <a:endParaRPr kumimoji="1" lang="en-US" altLang="ja-JP" dirty="0"/>
          </a:p>
          <a:p>
            <a:r>
              <a:rPr kumimoji="1" lang="ja-JP" altLang="en-US" dirty="0"/>
              <a:t>そう、ブラジルの人のルーツは、</a:t>
            </a:r>
            <a:endParaRPr kumimoji="1" lang="en-US" altLang="ja-JP" dirty="0"/>
          </a:p>
          <a:p>
            <a:r>
              <a:rPr kumimoji="1" lang="ja-JP" altLang="en-US" dirty="0"/>
              <a:t>・ペルーには先住民が多い（ブラジルには少ない）</a:t>
            </a:r>
            <a:endParaRPr kumimoji="1" lang="en-US" altLang="ja-JP" dirty="0"/>
          </a:p>
          <a:p>
            <a:r>
              <a:rPr kumimoji="1" lang="ja-JP" altLang="en-US" dirty="0"/>
              <a:t>・ブラジルにはアフリカ系が多い　　という</a:t>
            </a:r>
            <a:r>
              <a:rPr kumimoji="1" lang="en-US" altLang="ja-JP" dirty="0"/>
              <a:t>2</a:t>
            </a:r>
            <a:r>
              <a:rPr kumimoji="1" lang="ja-JP" altLang="en-US" dirty="0"/>
              <a:t>つの特徴がありますね。</a:t>
            </a:r>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5</a:t>
            </a:fld>
            <a:endParaRPr kumimoji="1" lang="ja-JP" altLang="en-US"/>
          </a:p>
        </p:txBody>
      </p:sp>
    </p:spTree>
    <p:extLst>
      <p:ext uri="{BB962C8B-B14F-4D97-AF65-F5344CB8AC3E}">
        <p14:creationId xmlns:p14="http://schemas.microsoft.com/office/powerpoint/2010/main" val="586342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じゃあ今日は、</a:t>
            </a:r>
            <a:r>
              <a:rPr kumimoji="1" lang="en-US" altLang="ja-JP" dirty="0"/>
              <a:t>『</a:t>
            </a:r>
            <a:r>
              <a:rPr lang="ja-JP" altLang="en-US" sz="1200" dirty="0">
                <a:latin typeface="UD デジタル 教科書体 NP-B" panose="02020700000000000000" pitchFamily="18" charset="-128"/>
                <a:ea typeface="UD デジタル 教科書体 NP-B" panose="02020700000000000000" pitchFamily="18" charset="-128"/>
              </a:rPr>
              <a:t>ブラジルではなぜ先住民が少なく、アフリカ系や混血が多いのだろう？</a:t>
            </a:r>
            <a:r>
              <a:rPr kumimoji="1" lang="en-US" altLang="ja-JP" dirty="0"/>
              <a:t>』</a:t>
            </a:r>
            <a:r>
              <a:rPr kumimoji="1" lang="ja-JP" altLang="en-US" dirty="0"/>
              <a:t>というテーマを考えましょう。</a:t>
            </a:r>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6</a:t>
            </a:fld>
            <a:endParaRPr kumimoji="1" lang="ja-JP" altLang="en-US"/>
          </a:p>
        </p:txBody>
      </p:sp>
    </p:spTree>
    <p:extLst>
      <p:ext uri="{BB962C8B-B14F-4D97-AF65-F5344CB8AC3E}">
        <p14:creationId xmlns:p14="http://schemas.microsoft.com/office/powerpoint/2010/main" val="2775371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最初の特徴は先住民の割合が少ないことですね。それはなぜでしょう。このグラフは、ブラジルの先住民の人数がどう変わってきたかをあらわしたものです。縦の線は、</a:t>
            </a:r>
            <a:r>
              <a:rPr kumimoji="1" lang="en-US" altLang="ja-JP" dirty="0"/>
              <a:t>0</a:t>
            </a:r>
            <a:r>
              <a:rPr kumimoji="1" lang="ja-JP" altLang="en-US" dirty="0"/>
              <a:t>人から、３５０万人まで。横の線は、</a:t>
            </a:r>
            <a:r>
              <a:rPr kumimoji="1" lang="en-US" altLang="ja-JP" dirty="0"/>
              <a:t>1500</a:t>
            </a:r>
            <a:r>
              <a:rPr kumimoji="1" lang="ja-JP" altLang="en-US" dirty="0"/>
              <a:t>年、いまから</a:t>
            </a:r>
            <a:r>
              <a:rPr kumimoji="1" lang="en-US" altLang="ja-JP" dirty="0"/>
              <a:t>523</a:t>
            </a:r>
            <a:r>
              <a:rPr kumimoji="1" lang="ja-JP" altLang="en-US" dirty="0"/>
              <a:t>年前、から始まって、２０１６年まで、このグラフの最初の点は、</a:t>
            </a:r>
            <a:r>
              <a:rPr kumimoji="1" lang="en-US" altLang="ja-JP" dirty="0"/>
              <a:t>1500</a:t>
            </a:r>
            <a:r>
              <a:rPr kumimoji="1" lang="ja-JP" altLang="en-US" dirty="0"/>
              <a:t>年に、先住民がこの点のところまでいたことを示しています。じゃあ、グラフをみながら、</a:t>
            </a:r>
            <a:r>
              <a:rPr kumimoji="1" lang="en-US" altLang="ja-JP" dirty="0"/>
              <a:t>1500</a:t>
            </a:r>
            <a:r>
              <a:rPr kumimoji="1" lang="ja-JP" altLang="en-US" dirty="0"/>
              <a:t>年には何人いたのか、それから、人口が一番減ったときは、何年から何年の間なのかを調べてみて、ワークシートのカッコのなかに書いてみてください。そして早くできたら、一番人口が減った時代に何があったのか、携帯を使ってインターネットで調べてみ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7</a:t>
            </a:fld>
            <a:endParaRPr kumimoji="1" lang="ja-JP" altLang="en-US"/>
          </a:p>
        </p:txBody>
      </p:sp>
    </p:spTree>
    <p:extLst>
      <p:ext uri="{BB962C8B-B14F-4D97-AF65-F5344CB8AC3E}">
        <p14:creationId xmlns:p14="http://schemas.microsoft.com/office/powerpoint/2010/main" val="3402987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答え合わせしましょう。</a:t>
            </a:r>
            <a:r>
              <a:rPr kumimoji="1" lang="en-US" altLang="ja-JP" dirty="0"/>
              <a:t>1500</a:t>
            </a:r>
            <a:r>
              <a:rPr kumimoji="1" lang="ja-JP" altLang="en-US" dirty="0"/>
              <a:t>年には、先住民は</a:t>
            </a:r>
            <a:r>
              <a:rPr kumimoji="1" lang="en-US" altLang="ja-JP" dirty="0"/>
              <a:t>300</a:t>
            </a:r>
            <a:r>
              <a:rPr kumimoji="1" lang="ja-JP" altLang="en-US" dirty="0"/>
              <a:t>万人もいたんですね。でも</a:t>
            </a:r>
            <a:r>
              <a:rPr kumimoji="1" lang="en-US" altLang="ja-JP" dirty="0"/>
              <a:t>1570</a:t>
            </a:r>
            <a:r>
              <a:rPr kumimoji="1" lang="ja-JP" altLang="en-US" dirty="0"/>
              <a:t>年には、</a:t>
            </a:r>
            <a:r>
              <a:rPr kumimoji="1" lang="en-US" altLang="ja-JP" dirty="0"/>
              <a:t>120</a:t>
            </a:r>
            <a:r>
              <a:rPr kumimoji="1" lang="ja-JP" altLang="en-US" dirty="0"/>
              <a:t>万人くらい、半分くらいに減ってしまいました。この時代に、何があったか、調べて分かった人いますか？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1500</a:t>
            </a:r>
            <a:r>
              <a:rPr kumimoji="1" lang="ja-JP" altLang="en-US" dirty="0"/>
              <a:t>年というのは、にポルトガル（ヨーロッパ）の船がブラジルに初めてきた年なんですね。じゃあ、そのあと先住民の生活はどう変わったんでしょうか。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8</a:t>
            </a:fld>
            <a:endParaRPr kumimoji="1" lang="ja-JP" altLang="en-US"/>
          </a:p>
        </p:txBody>
      </p:sp>
    </p:spTree>
    <p:extLst>
      <p:ext uri="{BB962C8B-B14F-4D97-AF65-F5344CB8AC3E}">
        <p14:creationId xmlns:p14="http://schemas.microsoft.com/office/powerpoint/2010/main" val="73740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出典：</a:t>
            </a:r>
            <a:r>
              <a:rPr kumimoji="1" lang="en-US" altLang="ja-JP" dirty="0"/>
              <a:t>Monteiro(2018) Blacks of the Land: Indian Slavery, Settler Society, and the Portuguese Colonial Enterprise in South America</a:t>
            </a:r>
          </a:p>
          <a:p>
            <a:r>
              <a:rPr kumimoji="1" lang="ja-JP" altLang="en-US" dirty="0"/>
              <a:t>（このスライドは、教師の解説で進行する）</a:t>
            </a:r>
            <a:endParaRPr kumimoji="1" lang="en-US" altLang="ja-JP" dirty="0"/>
          </a:p>
          <a:p>
            <a:r>
              <a:rPr kumimoji="1" lang="ja-JP" altLang="en-US" dirty="0"/>
              <a:t>この絵は</a:t>
            </a:r>
            <a:r>
              <a:rPr kumimoji="1" lang="en-US" altLang="ja-JP" dirty="0"/>
              <a:t>1500</a:t>
            </a:r>
            <a:r>
              <a:rPr kumimoji="1" lang="ja-JP" altLang="en-US" dirty="0"/>
              <a:t>年ごろの先住民の生活を描いたものです。真ん中の白い服の人がポルトガル人です。少しみにくいけど、腰には銃を下げています。先住民は、何をしていますか？荷物を運んでいますね。ヨーロッパ人は、ブラジルの森で先住民に木を切らせたり、荷物をはこばせたりして働かせたんです。それは、切った木をヨーロッパに売るためです。とてもつらい労働で体をこわしたり、病気にかかったりして多くの先住民が死んでしまいました。</a:t>
            </a:r>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9</a:t>
            </a:fld>
            <a:endParaRPr kumimoji="1" lang="ja-JP" altLang="en-US"/>
          </a:p>
        </p:txBody>
      </p:sp>
    </p:spTree>
    <p:extLst>
      <p:ext uri="{BB962C8B-B14F-4D97-AF65-F5344CB8AC3E}">
        <p14:creationId xmlns:p14="http://schemas.microsoft.com/office/powerpoint/2010/main" val="20013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じゃあ、今度の絵は何が書いてありますか？赤い服の人は何をもっていますか？銃を持っていますね。じゃあ、この子どもやお母さんはどこに行くところ？船に乗るところですね。なんでふねに乗っているんでしょうか。実はこの絵は、アフリカの港の様子を描いたものです。この船に乗った人たちは何のために船に乗るかというと、（クリック）こうやって、畑で働くためです。こうして、ヨーロッパ人によって労働させられた人たちをどれい、とい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10</a:t>
            </a:fld>
            <a:endParaRPr kumimoji="1" lang="ja-JP" altLang="en-US"/>
          </a:p>
        </p:txBody>
      </p:sp>
    </p:spTree>
    <p:extLst>
      <p:ext uri="{BB962C8B-B14F-4D97-AF65-F5344CB8AC3E}">
        <p14:creationId xmlns:p14="http://schemas.microsoft.com/office/powerpoint/2010/main" val="223425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奴隷どれい、英語で</a:t>
            </a:r>
            <a:r>
              <a:rPr kumimoji="1" lang="en-US" altLang="ja-JP" dirty="0"/>
              <a:t>Slave</a:t>
            </a:r>
            <a:r>
              <a:rPr kumimoji="1" lang="ja-JP" altLang="en-US" dirty="0"/>
              <a:t>、この言葉の意味は、権利や自由がなく、他人の持ち物のように扱われる人をさしています。武器をもったヨーロッパ人に権利や自由をとられて、たくさんのアフリカの人が農業をさせられたわけです。</a:t>
            </a:r>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11</a:t>
            </a:fld>
            <a:endParaRPr kumimoji="1" lang="ja-JP" altLang="en-US"/>
          </a:p>
        </p:txBody>
      </p:sp>
    </p:spTree>
    <p:extLst>
      <p:ext uri="{BB962C8B-B14F-4D97-AF65-F5344CB8AC3E}">
        <p14:creationId xmlns:p14="http://schemas.microsoft.com/office/powerpoint/2010/main" val="395743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じゃあ、実際にアフリカの人は船でどこに来たんでしょうか。この地図は、</a:t>
            </a:r>
            <a:r>
              <a:rPr kumimoji="1" lang="en-US" altLang="ja-JP" dirty="0"/>
              <a:t>1514</a:t>
            </a:r>
            <a:r>
              <a:rPr kumimoji="1" lang="ja-JP" altLang="en-US" dirty="0"/>
              <a:t>年から</a:t>
            </a:r>
            <a:r>
              <a:rPr kumimoji="1" lang="en-US" altLang="ja-JP" dirty="0"/>
              <a:t>1866</a:t>
            </a:r>
            <a:r>
              <a:rPr kumimoji="1" lang="ja-JP" altLang="en-US" dirty="0"/>
              <a:t>年までの間に、アフリカから連れてこられた奴隷の数を矢印の太さと円の大きさで表しています。丸が大きいほど、たくさんの奴隷が来たということです。横に国ごとの人数も書いてありますので、よくみてください。たとえば一番上はアメリカで、</a:t>
            </a:r>
            <a:r>
              <a:rPr kumimoji="1" lang="en-US" altLang="ja-JP" dirty="0"/>
              <a:t>30</a:t>
            </a:r>
            <a:r>
              <a:rPr kumimoji="1" lang="ja-JP" altLang="en-US" dirty="0"/>
              <a:t>万</a:t>
            </a:r>
            <a:r>
              <a:rPr kumimoji="1" lang="en-US" altLang="ja-JP" dirty="0"/>
              <a:t>7</a:t>
            </a:r>
            <a:r>
              <a:rPr kumimoji="1" lang="ja-JP" altLang="en-US" dirty="0"/>
              <a:t>千人の奴隷が来た。丸で表すとこのくらいのサイズです。じゃあ、一番たくさん奴隷が来たところはどこですか？地図をよく見て、ワークシートに書いてみてください。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C7AAE040-7235-4A61-8E13-C977BFFDD1F3}" type="slidenum">
              <a:rPr lang="en-US" altLang="ja-JP" smtClean="0"/>
              <a:t>12</a:t>
            </a:fld>
            <a:endParaRPr kumimoji="1" lang="ja-JP" altLang="en-US"/>
          </a:p>
        </p:txBody>
      </p:sp>
    </p:spTree>
    <p:extLst>
      <p:ext uri="{BB962C8B-B14F-4D97-AF65-F5344CB8AC3E}">
        <p14:creationId xmlns:p14="http://schemas.microsoft.com/office/powerpoint/2010/main" val="77144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2C46E7-0722-9684-0DCE-BC852D6ED90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D509B7D-E6C8-24AF-7FE8-E9F3CC66E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E468E80-9215-46F5-0719-4001A8371A11}"/>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5" name="フッター プレースホルダー 4">
            <a:extLst>
              <a:ext uri="{FF2B5EF4-FFF2-40B4-BE49-F238E27FC236}">
                <a16:creationId xmlns:a16="http://schemas.microsoft.com/office/drawing/2014/main" id="{12346788-501D-A34F-E66A-4946E8B91F6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4D6090-900F-B94E-DACC-9895B5EC6C65}"/>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3564904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D0C6A4-6E5F-2267-8514-5559ECBD953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6839186-50A0-8A48-FA63-53F7DE88E84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40C448-DFCB-A4E5-4EBC-A9400893DE34}"/>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5" name="フッター プレースホルダー 4">
            <a:extLst>
              <a:ext uri="{FF2B5EF4-FFF2-40B4-BE49-F238E27FC236}">
                <a16:creationId xmlns:a16="http://schemas.microsoft.com/office/drawing/2014/main" id="{568BDC38-E962-6720-C303-F5A6890955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C66B05-ECD8-0CE4-8B81-9D982984B359}"/>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81764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01D026-AF17-D1C2-A12A-D75E5230D61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B738E39-DF7C-D512-DC06-B0BD8917947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9FCA0EA-B732-5791-3A16-CFDDD11E68C5}"/>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5" name="フッター プレースホルダー 4">
            <a:extLst>
              <a:ext uri="{FF2B5EF4-FFF2-40B4-BE49-F238E27FC236}">
                <a16:creationId xmlns:a16="http://schemas.microsoft.com/office/drawing/2014/main" id="{C1B41ACF-96AB-0DC1-CBBF-5B15F47FF9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9B6463-0F44-042F-010E-C6CBFF7DBCD8}"/>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2854347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7135EF-AB8B-543D-EF9E-44A241B96CB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5C9EFA8-F595-B86F-5AB4-66DD13BDC02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FA38C2-562F-39B8-A594-AACE4C15727B}"/>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5" name="フッター プレースホルダー 4">
            <a:extLst>
              <a:ext uri="{FF2B5EF4-FFF2-40B4-BE49-F238E27FC236}">
                <a16:creationId xmlns:a16="http://schemas.microsoft.com/office/drawing/2014/main" id="{8393AA1C-CEB2-E080-2407-BE8DFE45B5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23BA66-E235-459A-2965-000749923D95}"/>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314057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85534-A6D5-0513-E588-00890F01D15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27D8700-5F9E-7731-F7DA-1115377DB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E7E89B5-FEE3-CFEB-7B28-E3DBEED1D476}"/>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5" name="フッター プレースホルダー 4">
            <a:extLst>
              <a:ext uri="{FF2B5EF4-FFF2-40B4-BE49-F238E27FC236}">
                <a16:creationId xmlns:a16="http://schemas.microsoft.com/office/drawing/2014/main" id="{B4409958-AF2B-F228-99CF-0940B9DDEA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3F821E5-CE6F-9975-1684-99A939377848}"/>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348700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CFEB5-E357-3BDD-A68D-EB6F6A18586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5426F84-9863-20E4-3A83-CD052279278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5AE1F15-21E3-0262-8A8B-9E0E49DBC68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528B982-34BA-3F92-A317-6545664ACFD8}"/>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6" name="フッター プレースホルダー 5">
            <a:extLst>
              <a:ext uri="{FF2B5EF4-FFF2-40B4-BE49-F238E27FC236}">
                <a16:creationId xmlns:a16="http://schemas.microsoft.com/office/drawing/2014/main" id="{0B5810E2-F588-424C-A476-4A1F1AF7F2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EFDFFFE-E924-6062-2160-CFD89D71D490}"/>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51511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82CA39-E70C-AD75-1047-D9C21E37266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5738FA7-6A60-C74C-EB05-B94D28F434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56D5E80-7484-1320-845A-B296DEA0ADF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8D60DD8-736C-9E03-5172-AC6E69B74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AF75CA3-C7A2-A42D-E289-B632BD57AF3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2EF6C56-CEE0-F414-034A-8223366658B4}"/>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8" name="フッター プレースホルダー 7">
            <a:extLst>
              <a:ext uri="{FF2B5EF4-FFF2-40B4-BE49-F238E27FC236}">
                <a16:creationId xmlns:a16="http://schemas.microsoft.com/office/drawing/2014/main" id="{135CF77D-8528-8B6B-607C-59D12582056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96D12E7-2FBB-CF81-6E8F-7652E6927966}"/>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35528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E6C74-B9F5-81E7-C0E2-69470522199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B7DA1BB-83E2-AA5B-87FF-3EB84DA39D7F}"/>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4" name="フッター プレースホルダー 3">
            <a:extLst>
              <a:ext uri="{FF2B5EF4-FFF2-40B4-BE49-F238E27FC236}">
                <a16:creationId xmlns:a16="http://schemas.microsoft.com/office/drawing/2014/main" id="{A24412FC-D605-A695-9FA0-3F4C2E6665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D984E0D-18A0-E1BA-020C-EE568492CE71}"/>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365560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C5100FE-BFB4-665B-E79F-FAB94EA724AD}"/>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3" name="フッター プレースホルダー 2">
            <a:extLst>
              <a:ext uri="{FF2B5EF4-FFF2-40B4-BE49-F238E27FC236}">
                <a16:creationId xmlns:a16="http://schemas.microsoft.com/office/drawing/2014/main" id="{1CEC6041-DC2D-7165-DC6E-98213992B84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869E45D-AC8F-8D15-A2F4-19D5383148CA}"/>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148258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801499-AD88-FFDB-5DAB-736173439F2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AFE677D-49FC-46DE-02CD-F8C3D2284A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81D46FF-F155-0E65-1E30-E2B995F6B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490EA2E-A2BA-E77E-06C7-4890E030C255}"/>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6" name="フッター プレースホルダー 5">
            <a:extLst>
              <a:ext uri="{FF2B5EF4-FFF2-40B4-BE49-F238E27FC236}">
                <a16:creationId xmlns:a16="http://schemas.microsoft.com/office/drawing/2014/main" id="{38AFA6BA-2D76-E0D0-8093-D775F69BD05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5195BE-C309-8E19-4FE0-4ED2E6261968}"/>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260868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52B8E3-B395-4D2E-3513-3058A8237D8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0C91BEF-93CA-3121-2143-1C2AEC62E0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4981453-C294-D3A6-F754-9D435AD8A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DE25DFD-89B0-84DB-92F7-FADD9CED60E1}"/>
              </a:ext>
            </a:extLst>
          </p:cNvPr>
          <p:cNvSpPr>
            <a:spLocks noGrp="1"/>
          </p:cNvSpPr>
          <p:nvPr>
            <p:ph type="dt" sz="half" idx="10"/>
          </p:nvPr>
        </p:nvSpPr>
        <p:spPr/>
        <p:txBody>
          <a:bodyPr/>
          <a:lstStyle/>
          <a:p>
            <a:fld id="{15FEBD17-C05A-4201-8C4D-E303BDD7503D}" type="datetimeFigureOut">
              <a:rPr kumimoji="1" lang="ja-JP" altLang="en-US" smtClean="0"/>
              <a:t>2025/2/16</a:t>
            </a:fld>
            <a:endParaRPr kumimoji="1" lang="ja-JP" altLang="en-US"/>
          </a:p>
        </p:txBody>
      </p:sp>
      <p:sp>
        <p:nvSpPr>
          <p:cNvPr id="6" name="フッター プレースホルダー 5">
            <a:extLst>
              <a:ext uri="{FF2B5EF4-FFF2-40B4-BE49-F238E27FC236}">
                <a16:creationId xmlns:a16="http://schemas.microsoft.com/office/drawing/2014/main" id="{34D9D2D0-A3F8-8212-D525-76E3356FEDF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194C942-0AF0-FE39-D82B-A96220BB22A4}"/>
              </a:ext>
            </a:extLst>
          </p:cNvPr>
          <p:cNvSpPr>
            <a:spLocks noGrp="1"/>
          </p:cNvSpPr>
          <p:nvPr>
            <p:ph type="sldNum" sz="quarter" idx="12"/>
          </p:nvPr>
        </p:nvSpPr>
        <p:spPr/>
        <p:txBody>
          <a:body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3707210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3467646-16DB-7BED-FC88-30EBC0CBBC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AFCD58-885D-0409-81DE-344787936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D16156-B275-AAD2-3A67-FC12B7D9F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EBD17-C05A-4201-8C4D-E303BDD7503D}" type="datetimeFigureOut">
              <a:rPr kumimoji="1" lang="ja-JP" altLang="en-US" smtClean="0"/>
              <a:t>2025/2/16</a:t>
            </a:fld>
            <a:endParaRPr kumimoji="1" lang="ja-JP" altLang="en-US"/>
          </a:p>
        </p:txBody>
      </p:sp>
      <p:sp>
        <p:nvSpPr>
          <p:cNvPr id="5" name="フッター プレースホルダー 4">
            <a:extLst>
              <a:ext uri="{FF2B5EF4-FFF2-40B4-BE49-F238E27FC236}">
                <a16:creationId xmlns:a16="http://schemas.microsoft.com/office/drawing/2014/main" id="{68D857EB-AD61-30FF-909B-CA286533C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E226819-1DDA-0C8C-A528-D6DCD57B2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EF248-983A-4A90-92AD-E504B134323F}" type="slidenum">
              <a:rPr kumimoji="1" lang="ja-JP" altLang="en-US" smtClean="0"/>
              <a:t>‹#›</a:t>
            </a:fld>
            <a:endParaRPr kumimoji="1" lang="ja-JP" altLang="en-US"/>
          </a:p>
        </p:txBody>
      </p:sp>
    </p:spTree>
    <p:extLst>
      <p:ext uri="{BB962C8B-B14F-4D97-AF65-F5344CB8AC3E}">
        <p14:creationId xmlns:p14="http://schemas.microsoft.com/office/powerpoint/2010/main" val="221982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descr="人, ダンサー, スポーツ, 建物 が含まれている画像&#10;&#10;AI によって生成されたコンテンツは間違っている可能性があります。">
            <a:extLst>
              <a:ext uri="{FF2B5EF4-FFF2-40B4-BE49-F238E27FC236}">
                <a16:creationId xmlns:a16="http://schemas.microsoft.com/office/drawing/2014/main" id="{CA35302D-5FDE-44AD-A362-B9A8E68B44D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5CC6BCDC-3D0C-B709-85EA-609CAB43546C}"/>
              </a:ext>
            </a:extLst>
          </p:cNvPr>
          <p:cNvSpPr>
            <a:spLocks noGrp="1" noRot="1" noMove="1" noResize="1" noEditPoints="1" noAdjustHandles="1" noChangeArrowheads="1" noChangeShapeType="1"/>
          </p:cNvSpPr>
          <p:nvPr>
            <p:ph type="ctrTitle"/>
          </p:nvPr>
        </p:nvSpPr>
        <p:spPr>
          <a:xfrm>
            <a:off x="0" y="3429000"/>
            <a:ext cx="9144000" cy="1274975"/>
          </a:xfrm>
        </p:spPr>
        <p:txBody>
          <a:bodyPr>
            <a:normAutofit/>
          </a:bodyPr>
          <a:lstStyle/>
          <a:p>
            <a:r>
              <a:rPr kumimoji="1" lang="ja-JP" altLang="en-US" sz="4000" dirty="0">
                <a:solidFill>
                  <a:srgbClr val="FFFFFF"/>
                </a:solidFill>
                <a:latin typeface="UD デジタル 教科書体 NP-R" panose="02020400000000000000" pitchFamily="18" charset="-128"/>
                <a:ea typeface="UD デジタル 教科書体 NP-R" panose="02020400000000000000" pitchFamily="18" charset="-128"/>
              </a:rPr>
              <a:t>開発の歴史と生活文化</a:t>
            </a:r>
            <a:br>
              <a:rPr kumimoji="1" lang="en-US" altLang="ja-JP" sz="4000" dirty="0">
                <a:solidFill>
                  <a:srgbClr val="FFFFFF"/>
                </a:solidFill>
                <a:latin typeface="UD デジタル 教科書体 NP-R" panose="02020400000000000000" pitchFamily="18" charset="-128"/>
                <a:ea typeface="UD デジタル 教科書体 NP-R" panose="02020400000000000000" pitchFamily="18" charset="-128"/>
              </a:rPr>
            </a:br>
            <a:r>
              <a:rPr kumimoji="1" lang="ja-JP" altLang="en-US" sz="4000" dirty="0">
                <a:solidFill>
                  <a:srgbClr val="FFFFFF"/>
                </a:solidFill>
                <a:latin typeface="UD デジタル 教科書体 NP-R" panose="02020400000000000000" pitchFamily="18" charset="-128"/>
                <a:ea typeface="UD デジタル 教科書体 NP-R" panose="02020400000000000000" pitchFamily="18" charset="-128"/>
              </a:rPr>
              <a:t>ーラテンアメリカー</a:t>
            </a:r>
          </a:p>
        </p:txBody>
      </p:sp>
      <p:sp>
        <p:nvSpPr>
          <p:cNvPr id="3" name="字幕 2">
            <a:extLst>
              <a:ext uri="{FF2B5EF4-FFF2-40B4-BE49-F238E27FC236}">
                <a16:creationId xmlns:a16="http://schemas.microsoft.com/office/drawing/2014/main" id="{FE0ABFB0-417B-AF27-EAE4-8937450B51D7}"/>
              </a:ext>
            </a:extLst>
          </p:cNvPr>
          <p:cNvSpPr>
            <a:spLocks noGrp="1"/>
          </p:cNvSpPr>
          <p:nvPr>
            <p:ph type="subTitle" idx="1"/>
          </p:nvPr>
        </p:nvSpPr>
        <p:spPr>
          <a:xfrm>
            <a:off x="0" y="5946826"/>
            <a:ext cx="11558651" cy="755631"/>
          </a:xfrm>
          <a:solidFill>
            <a:schemeClr val="accent2"/>
          </a:solidFill>
        </p:spPr>
        <p:txBody>
          <a:bodyPr anchor="ctr">
            <a:normAutofit/>
          </a:bodyPr>
          <a:lstStyle/>
          <a:p>
            <a:r>
              <a:rPr kumimoji="1" lang="en-US" altLang="ja-JP" dirty="0">
                <a:solidFill>
                  <a:srgbClr val="FFFFFF"/>
                </a:solidFill>
                <a:latin typeface="UD デジタル 教科書体 NP-R" panose="02020400000000000000" pitchFamily="18" charset="-128"/>
                <a:ea typeface="UD デジタル 教科書体 NP-R" panose="02020400000000000000" pitchFamily="18" charset="-128"/>
              </a:rPr>
              <a:t>ESD/</a:t>
            </a:r>
            <a:r>
              <a:rPr kumimoji="1" lang="ja-JP" altLang="en-US" dirty="0">
                <a:solidFill>
                  <a:srgbClr val="FFFFFF"/>
                </a:solidFill>
                <a:latin typeface="UD デジタル 教科書体 NP-R" panose="02020400000000000000" pitchFamily="18" charset="-128"/>
                <a:ea typeface="UD デジタル 教科書体 NP-R" panose="02020400000000000000" pitchFamily="18" charset="-128"/>
              </a:rPr>
              <a:t>多文化教育／地理総合／社会科地理分野「南アメリカ州」／愛川高校モデル</a:t>
            </a:r>
          </a:p>
        </p:txBody>
      </p:sp>
      <p:sp>
        <p:nvSpPr>
          <p:cNvPr id="8" name="テキスト ボックス 7">
            <a:extLst>
              <a:ext uri="{FF2B5EF4-FFF2-40B4-BE49-F238E27FC236}">
                <a16:creationId xmlns:a16="http://schemas.microsoft.com/office/drawing/2014/main" id="{13F669AD-2B80-3DD6-981E-78756CD34EF6}"/>
              </a:ext>
            </a:extLst>
          </p:cNvPr>
          <p:cNvSpPr txBox="1">
            <a:spLocks noGrp="1" noRot="1" noMove="1" noResize="1" noEditPoints="1" noAdjustHandles="1" noChangeArrowheads="1" noChangeShapeType="1"/>
          </p:cNvSpPr>
          <p:nvPr/>
        </p:nvSpPr>
        <p:spPr>
          <a:xfrm>
            <a:off x="1947868" y="3088792"/>
            <a:ext cx="6092791" cy="369332"/>
          </a:xfrm>
          <a:prstGeom prst="rect">
            <a:avLst/>
          </a:prstGeom>
          <a:noFill/>
        </p:spPr>
        <p:txBody>
          <a:bodyPr wrap="square" rtlCol="0">
            <a:spAutoFit/>
          </a:bodyPr>
          <a:lstStyle/>
          <a:p>
            <a:r>
              <a:rPr kumimoji="1" lang="ja-JP" altLang="en-US" dirty="0">
                <a:latin typeface="UD デジタル 教科書体 NP-R" panose="02020400000000000000" pitchFamily="18" charset="-128"/>
                <a:ea typeface="UD デジタル 教科書体 NP-R" panose="02020400000000000000" pitchFamily="18" charset="-128"/>
              </a:rPr>
              <a:t>かいはつ　　　れきし　　　　せいかつぶんか</a:t>
            </a:r>
          </a:p>
        </p:txBody>
      </p:sp>
      <p:sp>
        <p:nvSpPr>
          <p:cNvPr id="9" name="テキスト ボックス 8">
            <a:extLst>
              <a:ext uri="{FF2B5EF4-FFF2-40B4-BE49-F238E27FC236}">
                <a16:creationId xmlns:a16="http://schemas.microsoft.com/office/drawing/2014/main" id="{5AFE2EE7-5A90-AB7E-9474-03510C9B8BBF}"/>
              </a:ext>
            </a:extLst>
          </p:cNvPr>
          <p:cNvSpPr txBox="1"/>
          <p:nvPr/>
        </p:nvSpPr>
        <p:spPr>
          <a:xfrm>
            <a:off x="0" y="0"/>
            <a:ext cx="8974318" cy="1323439"/>
          </a:xfrm>
          <a:prstGeom prst="rect">
            <a:avLst/>
          </a:prstGeom>
          <a:noFill/>
        </p:spPr>
        <p:txBody>
          <a:bodyPr wrap="square" rtlCol="0">
            <a:spAutoFit/>
          </a:bodyPr>
          <a:lstStyle/>
          <a:p>
            <a:r>
              <a:rPr kumimoji="1" lang="en-US" altLang="ja-JP" dirty="0">
                <a:latin typeface="UD デジタル 教科書体 NP-R" panose="02020400000000000000" pitchFamily="18" charset="-128"/>
                <a:ea typeface="UD デジタル 教科書体 NP-R" panose="02020400000000000000" pitchFamily="18" charset="-128"/>
              </a:rPr>
              <a:t>Development history and culture</a:t>
            </a:r>
            <a:r>
              <a:rPr lang="en-US" altLang="ja-JP" dirty="0">
                <a:latin typeface="UD デジタル 教科書体 NP-R" panose="02020400000000000000" pitchFamily="18" charset="-128"/>
                <a:ea typeface="UD デジタル 教科書体 NP-R" panose="02020400000000000000" pitchFamily="18" charset="-128"/>
              </a:rPr>
              <a:t>:</a:t>
            </a:r>
            <a:r>
              <a:rPr lang="ja-JP" altLang="en-US" dirty="0">
                <a:latin typeface="UD デジタル 教科書体 NP-R" panose="02020400000000000000" pitchFamily="18" charset="-128"/>
                <a:ea typeface="UD デジタル 教科書体 NP-R" panose="02020400000000000000" pitchFamily="18" charset="-128"/>
              </a:rPr>
              <a:t> </a:t>
            </a:r>
            <a:r>
              <a:rPr lang="en-US" altLang="ja-JP" dirty="0">
                <a:latin typeface="UD デジタル 教科書体 NP-R" panose="02020400000000000000" pitchFamily="18" charset="-128"/>
                <a:ea typeface="UD デジタル 教科書体 NP-R" panose="02020400000000000000" pitchFamily="18" charset="-128"/>
              </a:rPr>
              <a:t>Latin</a:t>
            </a:r>
            <a:r>
              <a:rPr lang="ja-JP" altLang="en-US" dirty="0">
                <a:latin typeface="UD デジタル 教科書体 NP-R" panose="02020400000000000000" pitchFamily="18" charset="-128"/>
                <a:ea typeface="UD デジタル 教科書体 NP-R" panose="02020400000000000000" pitchFamily="18" charset="-128"/>
              </a:rPr>
              <a:t> </a:t>
            </a:r>
            <a:r>
              <a:rPr lang="en-US" altLang="ja-JP" dirty="0">
                <a:latin typeface="UD デジタル 教科書体 NP-R" panose="02020400000000000000" pitchFamily="18" charset="-128"/>
                <a:ea typeface="UD デジタル 教科書体 NP-R" panose="02020400000000000000" pitchFamily="18" charset="-128"/>
              </a:rPr>
              <a:t>America</a:t>
            </a:r>
          </a:p>
          <a:p>
            <a:r>
              <a:rPr lang="pt-BR" altLang="ja-JP" dirty="0">
                <a:latin typeface="UD デジタル 教科書体 NP-R" panose="02020400000000000000" pitchFamily="18" charset="-128"/>
                <a:ea typeface="UD デジタル 教科書体 NP-R" panose="02020400000000000000" pitchFamily="18" charset="-128"/>
              </a:rPr>
              <a:t>História do desenvolvimento</a:t>
            </a:r>
            <a:r>
              <a:rPr lang="ja-JP" altLang="en-US" dirty="0">
                <a:latin typeface="UD デジタル 教科書体 NP-R" panose="02020400000000000000" pitchFamily="18" charset="-128"/>
                <a:ea typeface="UD デジタル 教科書体 NP-R" panose="02020400000000000000" pitchFamily="18" charset="-128"/>
              </a:rPr>
              <a:t> </a:t>
            </a:r>
            <a:r>
              <a:rPr lang="pt-BR" altLang="ja-JP" dirty="0">
                <a:latin typeface="UD デジタル 教科書体 NP-R" panose="02020400000000000000" pitchFamily="18" charset="-128"/>
                <a:ea typeface="UD デジタル 教科書体 NP-R" panose="02020400000000000000" pitchFamily="18" charset="-128"/>
              </a:rPr>
              <a:t>e cultura</a:t>
            </a:r>
            <a:endParaRPr lang="en-US" altLang="ja-JP" dirty="0">
              <a:latin typeface="UD デジタル 教科書体 NP-R" panose="02020400000000000000" pitchFamily="18" charset="-128"/>
              <a:ea typeface="UD デジタル 教科書体 NP-R" panose="02020400000000000000" pitchFamily="18" charset="-128"/>
            </a:endParaRPr>
          </a:p>
          <a:p>
            <a:r>
              <a:rPr kumimoji="1" lang="km-KH" altLang="ja-JP" sz="2400" dirty="0">
                <a:latin typeface="UD デジタル 教科書体 NP-R" panose="02020400000000000000" pitchFamily="18" charset="-128"/>
                <a:ea typeface="UD デジタル 教科書体 NP-R" panose="02020400000000000000" pitchFamily="18" charset="-128"/>
              </a:rPr>
              <a:t>ប្រវត្តិសាស្រ្ត និងវប្បធម៌អភិវឌ្ឍន៍</a:t>
            </a:r>
            <a:endParaRPr kumimoji="1" lang="en-US" altLang="ja-JP" sz="2400" dirty="0">
              <a:latin typeface="UD デジタル 教科書体 NP-R" panose="02020400000000000000" pitchFamily="18" charset="-128"/>
              <a:ea typeface="UD デジタル 教科書体 NP-R" panose="02020400000000000000" pitchFamily="18" charset="-128"/>
            </a:endParaRPr>
          </a:p>
          <a:p>
            <a:r>
              <a:rPr kumimoji="1" lang="en-US" altLang="ja-JP" sz="2000" dirty="0" err="1">
                <a:latin typeface="UD デジタル 教科書体 NP-R" panose="02020400000000000000" pitchFamily="18" charset="-128"/>
                <a:ea typeface="UD デジタル 教科書体 NP-R" panose="02020400000000000000" pitchFamily="18" charset="-128"/>
              </a:rPr>
              <a:t>Lịch</a:t>
            </a:r>
            <a:r>
              <a:rPr kumimoji="1" lang="en-US" altLang="ja-JP" sz="2000" dirty="0">
                <a:latin typeface="UD デジタル 教科書体 NP-R" panose="02020400000000000000" pitchFamily="18" charset="-128"/>
                <a:ea typeface="UD デジタル 教科書体 NP-R" panose="02020400000000000000" pitchFamily="18" charset="-128"/>
              </a:rPr>
              <a:t> </a:t>
            </a:r>
            <a:r>
              <a:rPr kumimoji="1" lang="en-US" altLang="ja-JP" sz="2000" dirty="0" err="1">
                <a:latin typeface="UD デジタル 教科書体 NP-R" panose="02020400000000000000" pitchFamily="18" charset="-128"/>
                <a:ea typeface="UD デジタル 教科書体 NP-R" panose="02020400000000000000" pitchFamily="18" charset="-128"/>
              </a:rPr>
              <a:t>sử</a:t>
            </a:r>
            <a:r>
              <a:rPr kumimoji="1" lang="en-US" altLang="ja-JP" sz="2000" dirty="0">
                <a:latin typeface="UD デジタル 教科書体 NP-R" panose="02020400000000000000" pitchFamily="18" charset="-128"/>
                <a:ea typeface="UD デジタル 教科書体 NP-R" panose="02020400000000000000" pitchFamily="18" charset="-128"/>
              </a:rPr>
              <a:t> </a:t>
            </a:r>
            <a:r>
              <a:rPr kumimoji="1" lang="en-US" altLang="ja-JP" sz="2000" dirty="0" err="1">
                <a:latin typeface="UD デジタル 教科書体 NP-R" panose="02020400000000000000" pitchFamily="18" charset="-128"/>
                <a:ea typeface="UD デジタル 教科書体 NP-R" panose="02020400000000000000" pitchFamily="18" charset="-128"/>
              </a:rPr>
              <a:t>phát</a:t>
            </a:r>
            <a:r>
              <a:rPr kumimoji="1" lang="en-US" altLang="ja-JP" sz="2000" dirty="0">
                <a:latin typeface="UD デジタル 教科書体 NP-R" panose="02020400000000000000" pitchFamily="18" charset="-128"/>
                <a:ea typeface="UD デジタル 教科書体 NP-R" panose="02020400000000000000" pitchFamily="18" charset="-128"/>
              </a:rPr>
              <a:t> </a:t>
            </a:r>
            <a:r>
              <a:rPr kumimoji="1" lang="en-US" altLang="ja-JP" sz="2000" dirty="0" err="1">
                <a:latin typeface="UD デジタル 教科書体 NP-R" panose="02020400000000000000" pitchFamily="18" charset="-128"/>
                <a:ea typeface="UD デジタル 教科書体 NP-R" panose="02020400000000000000" pitchFamily="18" charset="-128"/>
              </a:rPr>
              <a:t>triển</a:t>
            </a:r>
            <a:r>
              <a:rPr kumimoji="1" lang="en-US" altLang="ja-JP" sz="2000" dirty="0">
                <a:latin typeface="UD デジタル 教科書体 NP-R" panose="02020400000000000000" pitchFamily="18" charset="-128"/>
                <a:ea typeface="UD デジタル 教科書体 NP-R" panose="02020400000000000000" pitchFamily="18" charset="-128"/>
              </a:rPr>
              <a:t> </a:t>
            </a:r>
            <a:r>
              <a:rPr kumimoji="1" lang="en-US" altLang="ja-JP" sz="2000" dirty="0" err="1">
                <a:latin typeface="UD デジタル 教科書体 NP-R" panose="02020400000000000000" pitchFamily="18" charset="-128"/>
                <a:ea typeface="UD デジタル 教科書体 NP-R" panose="02020400000000000000" pitchFamily="18" charset="-128"/>
              </a:rPr>
              <a:t>và</a:t>
            </a:r>
            <a:r>
              <a:rPr kumimoji="1" lang="en-US" altLang="ja-JP" sz="2000" dirty="0">
                <a:latin typeface="UD デジタル 教科書体 NP-R" panose="02020400000000000000" pitchFamily="18" charset="-128"/>
                <a:ea typeface="UD デジタル 教科書体 NP-R" panose="02020400000000000000" pitchFamily="18" charset="-128"/>
              </a:rPr>
              <a:t> </a:t>
            </a:r>
            <a:r>
              <a:rPr kumimoji="1" lang="en-US" altLang="ja-JP" sz="2000" dirty="0" err="1">
                <a:latin typeface="UD デジタル 教科書体 NP-R" panose="02020400000000000000" pitchFamily="18" charset="-128"/>
                <a:ea typeface="UD デジタル 教科書体 NP-R" panose="02020400000000000000" pitchFamily="18" charset="-128"/>
              </a:rPr>
              <a:t>văn</a:t>
            </a:r>
            <a:r>
              <a:rPr kumimoji="1" lang="en-US" altLang="ja-JP" sz="2000" dirty="0">
                <a:latin typeface="UD デジタル 教科書体 NP-R" panose="02020400000000000000" pitchFamily="18" charset="-128"/>
                <a:ea typeface="UD デジタル 教科書体 NP-R" panose="02020400000000000000" pitchFamily="18" charset="-128"/>
              </a:rPr>
              <a:t> </a:t>
            </a:r>
            <a:r>
              <a:rPr kumimoji="1" lang="en-US" altLang="ja-JP" sz="2000" dirty="0" err="1">
                <a:latin typeface="UD デジタル 教科書体 NP-R" panose="02020400000000000000" pitchFamily="18" charset="-128"/>
                <a:ea typeface="UD デジタル 教科書体 NP-R" panose="02020400000000000000" pitchFamily="18" charset="-128"/>
              </a:rPr>
              <a:t>hóa</a:t>
            </a:r>
            <a:endParaRPr kumimoji="1" lang="en-US" altLang="ja-JP" sz="20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6948199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F0FC7C-2598-202D-5849-B561118107DB}"/>
              </a:ext>
            </a:extLst>
          </p:cNvPr>
          <p:cNvSpPr>
            <a:spLocks noGrp="1"/>
          </p:cNvSpPr>
          <p:nvPr>
            <p:ph type="title"/>
          </p:nvPr>
        </p:nvSpPr>
        <p:spPr>
          <a:xfrm>
            <a:off x="1744980" y="243205"/>
            <a:ext cx="8702040" cy="1325563"/>
          </a:xfrm>
        </p:spPr>
        <p:txBody>
          <a:bodyPr/>
          <a:lstStyle/>
          <a:p>
            <a:r>
              <a:rPr lang="ja-JP" altLang="en-US" sz="1800" dirty="0">
                <a:latin typeface="UD デジタル 教科書体 NP-B" panose="02020700000000000000" pitchFamily="18" charset="-128"/>
                <a:ea typeface="UD デジタル 教科書体 NP-B" panose="02020700000000000000" pitchFamily="18" charset="-128"/>
              </a:rPr>
              <a:t>　　　　　　　　　　　　　　　　か　　　　　　え</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これはなにを描いた絵だろう？</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8" name="コンテンツ プレースホルダー 7" descr="テキスト, 本, 写真 が含まれている画像&#10;&#10;AI によって生成されたコンテンツは間違っている可能性があります。">
            <a:extLst>
              <a:ext uri="{FF2B5EF4-FFF2-40B4-BE49-F238E27FC236}">
                <a16:creationId xmlns:a16="http://schemas.microsoft.com/office/drawing/2014/main" id="{9B7F8D45-03B0-0404-7AFD-87693ADD8A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6064" y="1466695"/>
            <a:ext cx="4602291" cy="3339095"/>
          </a:xfrm>
        </p:spPr>
      </p:pic>
      <p:sp>
        <p:nvSpPr>
          <p:cNvPr id="9" name="テキスト ボックス 8">
            <a:extLst>
              <a:ext uri="{FF2B5EF4-FFF2-40B4-BE49-F238E27FC236}">
                <a16:creationId xmlns:a16="http://schemas.microsoft.com/office/drawing/2014/main" id="{807687F6-29E9-D496-2B0E-BC4EC481B983}"/>
              </a:ext>
            </a:extLst>
          </p:cNvPr>
          <p:cNvSpPr txBox="1"/>
          <p:nvPr/>
        </p:nvSpPr>
        <p:spPr>
          <a:xfrm>
            <a:off x="805086" y="4931375"/>
            <a:ext cx="4523269" cy="646331"/>
          </a:xfrm>
          <a:prstGeom prst="rect">
            <a:avLst/>
          </a:prstGeom>
          <a:noFill/>
        </p:spPr>
        <p:txBody>
          <a:bodyPr wrap="square" rtlCol="0">
            <a:spAutoFit/>
          </a:bodyPr>
          <a:lstStyle/>
          <a:p>
            <a:r>
              <a:rPr kumimoji="1" lang="en-US" altLang="ja-JP" dirty="0">
                <a:latin typeface="UD デジタル 教科書体 NP-R" panose="02020400000000000000" pitchFamily="18" charset="-128"/>
                <a:ea typeface="UD デジタル 教科書体 NP-R" panose="02020400000000000000" pitchFamily="18" charset="-128"/>
              </a:rPr>
              <a:t>1881</a:t>
            </a:r>
            <a:r>
              <a:rPr kumimoji="1" lang="ja-JP" altLang="en-US" dirty="0">
                <a:latin typeface="UD デジタル 教科書体 NP-R" panose="02020400000000000000" pitchFamily="18" charset="-128"/>
                <a:ea typeface="UD デジタル 教科書体 NP-R" panose="02020400000000000000" pitchFamily="18" charset="-128"/>
              </a:rPr>
              <a:t>年のアフリカの奴隷交易船の様子</a:t>
            </a:r>
            <a:endParaRPr kumimoji="1" lang="en-US" altLang="ja-JP" dirty="0">
              <a:latin typeface="UD デジタル 教科書体 NP-R" panose="02020400000000000000" pitchFamily="18" charset="-128"/>
              <a:ea typeface="UD デジタル 教科書体 NP-R" panose="02020400000000000000" pitchFamily="18" charset="-128"/>
            </a:endParaRPr>
          </a:p>
          <a:p>
            <a:r>
              <a:rPr lang="en-US" altLang="ja-JP" dirty="0">
                <a:latin typeface="UD デジタル 教科書体 NP-R" panose="02020400000000000000" pitchFamily="18" charset="-128"/>
                <a:ea typeface="UD デジタル 教科書体 NP-R" panose="02020400000000000000" pitchFamily="18" charset="-128"/>
              </a:rPr>
              <a:t>Slave trading boat in Africa in1881</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pic>
        <p:nvPicPr>
          <p:cNvPr id="11" name="図 10" descr="屋外, 写真, 草, グループ が含まれている画像&#10;&#10;AI によって生成されたコンテンツは間違っている可能性があります。">
            <a:extLst>
              <a:ext uri="{FF2B5EF4-FFF2-40B4-BE49-F238E27FC236}">
                <a16:creationId xmlns:a16="http://schemas.microsoft.com/office/drawing/2014/main" id="{CA802E79-1E98-74E3-00FA-7522144BA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646" y="1466695"/>
            <a:ext cx="5181598" cy="3561884"/>
          </a:xfrm>
          <a:prstGeom prst="rect">
            <a:avLst/>
          </a:prstGeom>
        </p:spPr>
      </p:pic>
      <p:sp>
        <p:nvSpPr>
          <p:cNvPr id="12" name="テキスト ボックス 11">
            <a:extLst>
              <a:ext uri="{FF2B5EF4-FFF2-40B4-BE49-F238E27FC236}">
                <a16:creationId xmlns:a16="http://schemas.microsoft.com/office/drawing/2014/main" id="{D4D2F8AE-43B1-1A8E-BD51-C62B3D71508F}"/>
              </a:ext>
            </a:extLst>
          </p:cNvPr>
          <p:cNvSpPr txBox="1"/>
          <p:nvPr/>
        </p:nvSpPr>
        <p:spPr>
          <a:xfrm>
            <a:off x="7089424" y="4957002"/>
            <a:ext cx="5102576" cy="923330"/>
          </a:xfrm>
          <a:prstGeom prst="rect">
            <a:avLst/>
          </a:prstGeom>
          <a:noFill/>
        </p:spPr>
        <p:txBody>
          <a:bodyPr wrap="square" rtlCol="0">
            <a:spAutoFit/>
          </a:bodyPr>
          <a:lstStyle/>
          <a:p>
            <a:r>
              <a:rPr kumimoji="1" lang="en-US" altLang="ja-JP" dirty="0">
                <a:latin typeface="UD デジタル 教科書体 NP-R" panose="02020400000000000000" pitchFamily="18" charset="-128"/>
                <a:ea typeface="UD デジタル 教科書体 NP-R" panose="02020400000000000000" pitchFamily="18" charset="-128"/>
              </a:rPr>
              <a:t>1876</a:t>
            </a:r>
            <a:r>
              <a:rPr kumimoji="1" lang="ja-JP" altLang="en-US" dirty="0">
                <a:latin typeface="UD デジタル 教科書体 NP-R" panose="02020400000000000000" pitchFamily="18" charset="-128"/>
                <a:ea typeface="UD デジタル 教科書体 NP-R" panose="02020400000000000000" pitchFamily="18" charset="-128"/>
              </a:rPr>
              <a:t>年のさとうきび農園で働く奴隷</a:t>
            </a:r>
            <a:endParaRPr kumimoji="1" lang="en-US" altLang="ja-JP" dirty="0">
              <a:latin typeface="UD デジタル 教科書体 NP-R" panose="02020400000000000000" pitchFamily="18" charset="-128"/>
              <a:ea typeface="UD デジタル 教科書体 NP-R" panose="02020400000000000000" pitchFamily="18" charset="-128"/>
            </a:endParaRPr>
          </a:p>
          <a:p>
            <a:r>
              <a:rPr kumimoji="1" lang="en-US" altLang="ja-JP" dirty="0">
                <a:latin typeface="UD デジタル 教科書体 NP-R" panose="02020400000000000000" pitchFamily="18" charset="-128"/>
                <a:ea typeface="UD デジタル 教科書体 NP-R" panose="02020400000000000000" pitchFamily="18" charset="-128"/>
              </a:rPr>
              <a:t>Slaves working in the sugarcane farm in 1876</a:t>
            </a:r>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3" name="テキスト ボックス 12">
            <a:extLst>
              <a:ext uri="{FF2B5EF4-FFF2-40B4-BE49-F238E27FC236}">
                <a16:creationId xmlns:a16="http://schemas.microsoft.com/office/drawing/2014/main" id="{B78C1DA7-80C8-92E8-6966-D9DD486DEBEF}"/>
              </a:ext>
            </a:extLst>
          </p:cNvPr>
          <p:cNvSpPr txBox="1"/>
          <p:nvPr/>
        </p:nvSpPr>
        <p:spPr>
          <a:xfrm>
            <a:off x="1437263" y="5946900"/>
            <a:ext cx="10607981" cy="707886"/>
          </a:xfrm>
          <a:prstGeom prst="rect">
            <a:avLst/>
          </a:prstGeom>
          <a:noFill/>
        </p:spPr>
        <p:txBody>
          <a:bodyPr wrap="square" rtlCol="0">
            <a:spAutoFit/>
          </a:bodyPr>
          <a:lstStyle/>
          <a:p>
            <a:r>
              <a:rPr kumimoji="1" lang="en-US" altLang="ja-JP" sz="2000" dirty="0">
                <a:solidFill>
                  <a:srgbClr val="C00000"/>
                </a:solidFill>
                <a:latin typeface="UD デジタル 教科書体 NP-B" panose="02020700000000000000" pitchFamily="18" charset="-128"/>
                <a:ea typeface="UD デジタル 教科書体 NP-B" panose="02020700000000000000" pitchFamily="18" charset="-128"/>
              </a:rPr>
              <a:t>1530</a:t>
            </a:r>
            <a:r>
              <a:rPr kumimoji="1" lang="ja-JP" altLang="en-US" sz="2000" dirty="0">
                <a:solidFill>
                  <a:srgbClr val="C00000"/>
                </a:solidFill>
                <a:latin typeface="UD デジタル 教科書体 NP-B" panose="02020700000000000000" pitchFamily="18" charset="-128"/>
                <a:ea typeface="UD デジタル 教科書体 NP-B" panose="02020700000000000000" pitchFamily="18" charset="-128"/>
              </a:rPr>
              <a:t>年頃（ごろ）から</a:t>
            </a:r>
            <a:r>
              <a:rPr kumimoji="1" lang="en-US" altLang="ja-JP" sz="2000" dirty="0">
                <a:solidFill>
                  <a:srgbClr val="C00000"/>
                </a:solidFill>
                <a:latin typeface="UD デジタル 教科書体 NP-B" panose="02020700000000000000" pitchFamily="18" charset="-128"/>
                <a:ea typeface="UD デジタル 教科書体 NP-B" panose="02020700000000000000" pitchFamily="18" charset="-128"/>
              </a:rPr>
              <a:t>1888</a:t>
            </a:r>
            <a:r>
              <a:rPr kumimoji="1" lang="ja-JP" altLang="en-US" sz="2000" dirty="0">
                <a:solidFill>
                  <a:srgbClr val="C00000"/>
                </a:solidFill>
                <a:latin typeface="UD デジタル 教科書体 NP-B" panose="02020700000000000000" pitchFamily="18" charset="-128"/>
                <a:ea typeface="UD デジタル 教科書体 NP-B" panose="02020700000000000000" pitchFamily="18" charset="-128"/>
              </a:rPr>
              <a:t>年まで、アフリカから奴隷（どれい）がブラジルに来た</a:t>
            </a:r>
            <a:endParaRPr kumimoji="1" lang="en-US" altLang="ja-JP" sz="2000" dirty="0">
              <a:solidFill>
                <a:srgbClr val="C00000"/>
              </a:solidFill>
              <a:latin typeface="UD デジタル 教科書体 NP-B" panose="02020700000000000000" pitchFamily="18" charset="-128"/>
              <a:ea typeface="UD デジタル 教科書体 NP-B" panose="02020700000000000000" pitchFamily="18" charset="-128"/>
            </a:endParaRPr>
          </a:p>
          <a:p>
            <a:r>
              <a:rPr lang="en-US" altLang="ja-JP" sz="2000" dirty="0">
                <a:solidFill>
                  <a:srgbClr val="C00000"/>
                </a:solidFill>
                <a:latin typeface="UD デジタル 教科書体 NP-B" panose="02020700000000000000" pitchFamily="18" charset="-128"/>
                <a:ea typeface="UD デジタル 教科書体 NP-B" panose="02020700000000000000" pitchFamily="18" charset="-128"/>
              </a:rPr>
              <a:t>The slave came to Brazil from Africa from 1530s to 1888</a:t>
            </a:r>
            <a:endParaRPr kumimoji="1" lang="ja-JP" altLang="en-US" sz="2000" dirty="0">
              <a:solidFill>
                <a:srgbClr val="C00000"/>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9889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DE8C43-E55B-C996-3C59-372993FE01B0}"/>
              </a:ext>
            </a:extLst>
          </p:cNvPr>
          <p:cNvSpPr>
            <a:spLocks noGrp="1"/>
          </p:cNvSpPr>
          <p:nvPr>
            <p:ph type="title"/>
          </p:nvPr>
        </p:nvSpPr>
        <p:spPr>
          <a:xfrm>
            <a:off x="838200" y="178147"/>
            <a:ext cx="10515600" cy="792697"/>
          </a:xfrm>
        </p:spPr>
        <p:txBody>
          <a:bodyPr>
            <a:normAutofit fontScale="90000"/>
          </a:bodyPr>
          <a:lstStyle/>
          <a:p>
            <a:pPr algn="ctr"/>
            <a:br>
              <a:rPr lang="ja-JP" altLang="en-US" dirty="0">
                <a:ea typeface="游ゴシック Light"/>
              </a:rPr>
            </a:br>
            <a:r>
              <a:rPr lang="ja-JP" altLang="en-US" dirty="0">
                <a:latin typeface="UD デジタル 教科書体 NP-B" panose="02020700000000000000" pitchFamily="18" charset="-128"/>
                <a:ea typeface="UD デジタル 教科書体 NP-B" panose="02020700000000000000" pitchFamily="18" charset="-128"/>
              </a:rPr>
              <a:t>奴隷制度</a:t>
            </a:r>
            <a:r>
              <a:rPr lang="ja-JP" altLang="en-US" dirty="0">
                <a:ea typeface="游ゴシック Light"/>
              </a:rPr>
              <a:t>　</a:t>
            </a:r>
            <a:r>
              <a:rPr lang="en-US" altLang="ja-JP" dirty="0">
                <a:latin typeface="UD デジタル 教科書体 NP-B" panose="02020700000000000000" pitchFamily="18" charset="-128"/>
                <a:ea typeface="UD デジタル 教科書体 NP-B" panose="02020700000000000000" pitchFamily="18" charset="-128"/>
              </a:rPr>
              <a:t>Slavery</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44DBBD2D-81D2-D0B0-ABC9-141535360FE5}"/>
              </a:ext>
            </a:extLst>
          </p:cNvPr>
          <p:cNvSpPr>
            <a:spLocks noGrp="1"/>
          </p:cNvSpPr>
          <p:nvPr>
            <p:ph idx="1"/>
          </p:nvPr>
        </p:nvSpPr>
        <p:spPr>
          <a:xfrm>
            <a:off x="551180" y="1200472"/>
            <a:ext cx="11089640" cy="5337141"/>
          </a:xfrm>
        </p:spPr>
        <p:txBody>
          <a:bodyPr vert="horz" lIns="91440" tIns="45720" rIns="91440" bIns="45720" rtlCol="0" anchor="t">
            <a:normAutofit fontScale="92500"/>
          </a:bodyPr>
          <a:lstStyle/>
          <a:p>
            <a:pPr marL="0" indent="0">
              <a:buNone/>
            </a:pPr>
            <a:r>
              <a:rPr lang="ja-JP" altLang="en-US" sz="1500" dirty="0">
                <a:solidFill>
                  <a:srgbClr val="111111"/>
                </a:solidFill>
                <a:latin typeface="UD デジタル 教科書体 NP-B" panose="02020700000000000000" pitchFamily="18" charset="-128"/>
                <a:ea typeface="UD デジタル 教科書体 NP-B" panose="02020700000000000000" pitchFamily="18" charset="-128"/>
                <a:cs typeface="+mn-lt"/>
              </a:rPr>
              <a:t>　　にんげん　　　　　　　けんり　　　じゆう　　　　　　　　　たにん　　　も　　もの　　　　　あつ　　　せいど</a:t>
            </a:r>
            <a:endParaRPr lang="en-US" altLang="ja-JP" sz="1500" dirty="0">
              <a:solidFill>
                <a:srgbClr val="111111"/>
              </a:solidFill>
              <a:latin typeface="UD デジタル 教科書体 NP-B" panose="02020700000000000000" pitchFamily="18" charset="-128"/>
              <a:ea typeface="UD デジタル 教科書体 NP-B" panose="02020700000000000000" pitchFamily="18" charset="-128"/>
              <a:cs typeface="+mn-lt"/>
            </a:endParaRPr>
          </a:p>
          <a:p>
            <a:r>
              <a:rPr lang="ja-JP" dirty="0">
                <a:solidFill>
                  <a:srgbClr val="111111"/>
                </a:solidFill>
                <a:latin typeface="UD デジタル 教科書体 NP-B" panose="02020700000000000000" pitchFamily="18" charset="-128"/>
                <a:ea typeface="UD デジタル 教科書体 NP-B" panose="02020700000000000000" pitchFamily="18" charset="-128"/>
                <a:cs typeface="+mn-lt"/>
              </a:rPr>
              <a:t>人間としての権利・自由</a:t>
            </a:r>
            <a:r>
              <a:rPr lang="ja-JP" altLang="en-US" dirty="0">
                <a:solidFill>
                  <a:srgbClr val="111111"/>
                </a:solidFill>
                <a:latin typeface="UD デジタル 教科書体 NP-B" panose="02020700000000000000" pitchFamily="18" charset="-128"/>
                <a:ea typeface="UD デジタル 教科書体 NP-B" panose="02020700000000000000" pitchFamily="18" charset="-128"/>
                <a:cs typeface="+mn-lt"/>
              </a:rPr>
              <a:t>をうばい</a:t>
            </a:r>
            <a:r>
              <a:rPr lang="ja-JP" dirty="0">
                <a:solidFill>
                  <a:srgbClr val="111111"/>
                </a:solidFill>
                <a:latin typeface="UD デジタル 教科書体 NP-B" panose="02020700000000000000" pitchFamily="18" charset="-128"/>
                <a:ea typeface="UD デジタル 教科書体 NP-B" panose="02020700000000000000" pitchFamily="18" charset="-128"/>
                <a:cs typeface="+mn-lt"/>
              </a:rPr>
              <a:t>，他人</a:t>
            </a:r>
            <a:r>
              <a:rPr lang="ja-JP" altLang="en-US" dirty="0">
                <a:solidFill>
                  <a:srgbClr val="111111"/>
                </a:solidFill>
                <a:latin typeface="UD デジタル 教科書体 NP-B" panose="02020700000000000000" pitchFamily="18" charset="-128"/>
                <a:ea typeface="UD デジタル 教科書体 NP-B" panose="02020700000000000000" pitchFamily="18" charset="-128"/>
                <a:cs typeface="+mn-lt"/>
              </a:rPr>
              <a:t>の持ち物</a:t>
            </a:r>
            <a:r>
              <a:rPr lang="ja-JP" dirty="0">
                <a:solidFill>
                  <a:srgbClr val="111111"/>
                </a:solidFill>
                <a:latin typeface="UD デジタル 教科書体 NP-B" panose="02020700000000000000" pitchFamily="18" charset="-128"/>
                <a:ea typeface="UD デジタル 教科書体 NP-B" panose="02020700000000000000" pitchFamily="18" charset="-128"/>
                <a:cs typeface="+mn-lt"/>
              </a:rPr>
              <a:t>として扱</a:t>
            </a:r>
            <a:r>
              <a:rPr lang="ja-JP" altLang="en-US" dirty="0">
                <a:solidFill>
                  <a:srgbClr val="111111"/>
                </a:solidFill>
                <a:latin typeface="UD デジタル 教科書体 NP-B" panose="02020700000000000000" pitchFamily="18" charset="-128"/>
                <a:ea typeface="UD デジタル 教科書体 NP-B" panose="02020700000000000000" pitchFamily="18" charset="-128"/>
                <a:cs typeface="+mn-lt"/>
              </a:rPr>
              <a:t>う制度</a:t>
            </a:r>
            <a:endParaRPr lang="ja-JP" altLang="en-US" dirty="0">
              <a:latin typeface="UD デジタル 教科書体 NP-B" panose="02020700000000000000" pitchFamily="18" charset="-128"/>
              <a:ea typeface="UD デジタル 教科書体 NP-B" panose="02020700000000000000" pitchFamily="18" charset="-128"/>
            </a:endParaRPr>
          </a:p>
          <a:p>
            <a:r>
              <a:rPr lang="en-US" altLang="ja-JP" dirty="0">
                <a:latin typeface="Century" panose="02040604050505020304" pitchFamily="18" charset="0"/>
                <a:ea typeface="+mn-lt"/>
                <a:cs typeface="+mn-lt"/>
              </a:rPr>
              <a:t>A person whose rights and freedoms as a human being are not recognized and who is treated as the property of others.</a:t>
            </a:r>
            <a:endParaRPr lang="ja-JP" altLang="en-US" dirty="0">
              <a:latin typeface="Century" panose="02040604050505020304" pitchFamily="18" charset="0"/>
              <a:ea typeface="游ゴシック"/>
            </a:endParaRPr>
          </a:p>
          <a:p>
            <a:r>
              <a:rPr lang="en-US" altLang="ja-JP" dirty="0">
                <a:latin typeface="Century" panose="02040604050505020304" pitchFamily="18" charset="0"/>
                <a:ea typeface="+mn-lt"/>
                <a:cs typeface="+mn-lt"/>
              </a:rPr>
              <a:t>Persona </a:t>
            </a:r>
            <a:r>
              <a:rPr lang="en-US" altLang="ja-JP" dirty="0" err="1">
                <a:latin typeface="Century" panose="02040604050505020304" pitchFamily="18" charset="0"/>
                <a:ea typeface="+mn-lt"/>
                <a:cs typeface="+mn-lt"/>
              </a:rPr>
              <a:t>cuyos</a:t>
            </a:r>
            <a:r>
              <a:rPr lang="en-US" altLang="ja-JP" dirty="0">
                <a:latin typeface="Century" panose="02040604050505020304" pitchFamily="18" charset="0"/>
                <a:ea typeface="+mn-lt"/>
                <a:cs typeface="+mn-lt"/>
              </a:rPr>
              <a:t> derechos y </a:t>
            </a:r>
            <a:r>
              <a:rPr lang="en-US" altLang="ja-JP" dirty="0" err="1">
                <a:latin typeface="Century" panose="02040604050505020304" pitchFamily="18" charset="0"/>
                <a:ea typeface="+mn-lt"/>
                <a:cs typeface="+mn-lt"/>
              </a:rPr>
              <a:t>libertades</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como</a:t>
            </a:r>
            <a:r>
              <a:rPr lang="en-US" altLang="ja-JP" dirty="0">
                <a:latin typeface="Century" panose="02040604050505020304" pitchFamily="18" charset="0"/>
                <a:ea typeface="+mn-lt"/>
                <a:cs typeface="+mn-lt"/>
              </a:rPr>
              <a:t> ser </a:t>
            </a:r>
            <a:r>
              <a:rPr lang="en-US" altLang="ja-JP" dirty="0" err="1">
                <a:latin typeface="Century" panose="02040604050505020304" pitchFamily="18" charset="0"/>
                <a:ea typeface="+mn-lt"/>
                <a:cs typeface="+mn-lt"/>
              </a:rPr>
              <a:t>humano</a:t>
            </a:r>
            <a:r>
              <a:rPr lang="en-US" altLang="ja-JP" dirty="0">
                <a:latin typeface="Century" panose="02040604050505020304" pitchFamily="18" charset="0"/>
                <a:ea typeface="+mn-lt"/>
                <a:cs typeface="+mn-lt"/>
              </a:rPr>
              <a:t> no se </a:t>
            </a:r>
            <a:r>
              <a:rPr lang="en-US" altLang="ja-JP" dirty="0" err="1">
                <a:latin typeface="Century" panose="02040604050505020304" pitchFamily="18" charset="0"/>
                <a:ea typeface="+mn-lt"/>
                <a:cs typeface="+mn-lt"/>
              </a:rPr>
              <a:t>reconocen</a:t>
            </a:r>
            <a:r>
              <a:rPr lang="en-US" altLang="ja-JP" dirty="0">
                <a:latin typeface="Century" panose="02040604050505020304" pitchFamily="18" charset="0"/>
                <a:ea typeface="+mn-lt"/>
                <a:cs typeface="+mn-lt"/>
              </a:rPr>
              <a:t> y que es </a:t>
            </a:r>
            <a:r>
              <a:rPr lang="en-US" altLang="ja-JP" dirty="0" err="1">
                <a:latin typeface="Century" panose="02040604050505020304" pitchFamily="18" charset="0"/>
                <a:ea typeface="+mn-lt"/>
                <a:cs typeface="+mn-lt"/>
              </a:rPr>
              <a:t>tratada</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como</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propiedad</a:t>
            </a:r>
            <a:r>
              <a:rPr lang="en-US" altLang="ja-JP" dirty="0">
                <a:latin typeface="Century" panose="02040604050505020304" pitchFamily="18" charset="0"/>
                <a:ea typeface="+mn-lt"/>
                <a:cs typeface="+mn-lt"/>
              </a:rPr>
              <a:t> de </a:t>
            </a:r>
            <a:r>
              <a:rPr lang="en-US" altLang="ja-JP" dirty="0" err="1">
                <a:latin typeface="Century" panose="02040604050505020304" pitchFamily="18" charset="0"/>
                <a:ea typeface="+mn-lt"/>
                <a:cs typeface="+mn-lt"/>
              </a:rPr>
              <a:t>otros</a:t>
            </a:r>
            <a:r>
              <a:rPr lang="en-US" altLang="ja-JP" dirty="0">
                <a:latin typeface="Century" panose="02040604050505020304" pitchFamily="18" charset="0"/>
                <a:ea typeface="+mn-lt"/>
                <a:cs typeface="+mn-lt"/>
              </a:rPr>
              <a:t>.</a:t>
            </a:r>
            <a:endParaRPr lang="ja-JP" altLang="en-US" dirty="0">
              <a:latin typeface="Century" panose="02040604050505020304" pitchFamily="18" charset="0"/>
              <a:ea typeface="游ゴシック"/>
            </a:endParaRPr>
          </a:p>
          <a:p>
            <a:r>
              <a:rPr lang="en-US" altLang="ja-JP" dirty="0" err="1">
                <a:latin typeface="Century" panose="02040604050505020304" pitchFamily="18" charset="0"/>
                <a:ea typeface="+mn-lt"/>
                <a:cs typeface="+mn-lt"/>
              </a:rPr>
              <a:t>M</a:t>
            </a:r>
            <a:r>
              <a:rPr lang="en-US" altLang="ja-JP" dirty="0" err="1">
                <a:latin typeface="Century" panose="02040604050505020304" pitchFamily="18" charset="0"/>
                <a:ea typeface="+mn-lt"/>
              </a:rPr>
              <a:t>ộ</a:t>
            </a:r>
            <a:r>
              <a:rPr lang="en-US" altLang="ja-JP" dirty="0" err="1">
                <a:latin typeface="Century" panose="02040604050505020304" pitchFamily="18" charset="0"/>
                <a:ea typeface="+mn-lt"/>
                <a:cs typeface="+mn-lt"/>
              </a:rPr>
              <a:t>t</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ng</a:t>
            </a:r>
            <a:r>
              <a:rPr lang="en-US" altLang="ja-JP" dirty="0" err="1">
                <a:latin typeface="Century" panose="02040604050505020304" pitchFamily="18" charset="0"/>
                <a:ea typeface="+mn-lt"/>
              </a:rPr>
              <a:t>ườ</a:t>
            </a:r>
            <a:r>
              <a:rPr lang="en-US" altLang="ja-JP" dirty="0" err="1">
                <a:latin typeface="Century" panose="02040604050505020304" pitchFamily="18" charset="0"/>
                <a:ea typeface="+mn-lt"/>
                <a:cs typeface="+mn-lt"/>
              </a:rPr>
              <a:t>i</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đ</a:t>
            </a:r>
            <a:r>
              <a:rPr lang="en-US" altLang="ja-JP" dirty="0" err="1">
                <a:latin typeface="Century" panose="02040604050505020304" pitchFamily="18" charset="0"/>
                <a:ea typeface="+mn-lt"/>
              </a:rPr>
              <a:t>ượ</a:t>
            </a:r>
            <a:r>
              <a:rPr lang="en-US" altLang="ja-JP" dirty="0" err="1">
                <a:latin typeface="Century" panose="02040604050505020304" pitchFamily="18" charset="0"/>
                <a:ea typeface="+mn-lt"/>
                <a:cs typeface="+mn-lt"/>
              </a:rPr>
              <a:t>c</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đ</a:t>
            </a:r>
            <a:r>
              <a:rPr lang="en-US" altLang="ja-JP" dirty="0" err="1">
                <a:latin typeface="Century" panose="02040604050505020304" pitchFamily="18" charset="0"/>
                <a:ea typeface="+mn-lt"/>
              </a:rPr>
              <a:t>ố</a:t>
            </a:r>
            <a:r>
              <a:rPr lang="en-US" altLang="ja-JP" dirty="0" err="1">
                <a:latin typeface="Century" panose="02040604050505020304" pitchFamily="18" charset="0"/>
                <a:ea typeface="+mn-lt"/>
                <a:cs typeface="+mn-lt"/>
              </a:rPr>
              <a:t>i</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x</a:t>
            </a:r>
            <a:r>
              <a:rPr lang="en-US" altLang="ja-JP" dirty="0" err="1">
                <a:latin typeface="Century" panose="02040604050505020304" pitchFamily="18" charset="0"/>
                <a:ea typeface="+mn-lt"/>
              </a:rPr>
              <a:t>ử</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nh</a:t>
            </a:r>
            <a:r>
              <a:rPr lang="en-US" altLang="ja-JP" dirty="0" err="1">
                <a:latin typeface="Century" panose="02040604050505020304" pitchFamily="18" charset="0"/>
                <a:ea typeface="+mn-lt"/>
              </a:rPr>
              <a:t>ư</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m</a:t>
            </a:r>
            <a:r>
              <a:rPr lang="en-US" altLang="ja-JP" dirty="0" err="1">
                <a:latin typeface="Century" panose="02040604050505020304" pitchFamily="18" charset="0"/>
                <a:ea typeface="+mn-lt"/>
              </a:rPr>
              <a:t>ộ</a:t>
            </a:r>
            <a:r>
              <a:rPr lang="en-US" altLang="ja-JP" dirty="0" err="1">
                <a:latin typeface="Century" panose="02040604050505020304" pitchFamily="18" charset="0"/>
                <a:ea typeface="+mn-lt"/>
                <a:cs typeface="+mn-lt"/>
              </a:rPr>
              <a:t>t</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tài</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s</a:t>
            </a:r>
            <a:r>
              <a:rPr lang="en-US" altLang="ja-JP" dirty="0" err="1">
                <a:latin typeface="Century" panose="02040604050505020304" pitchFamily="18" charset="0"/>
                <a:ea typeface="+mn-lt"/>
              </a:rPr>
              <a:t>ả</a:t>
            </a:r>
            <a:r>
              <a:rPr lang="en-US" altLang="ja-JP" dirty="0" err="1">
                <a:latin typeface="Century" panose="02040604050505020304" pitchFamily="18" charset="0"/>
                <a:ea typeface="+mn-lt"/>
                <a:cs typeface="+mn-lt"/>
              </a:rPr>
              <a:t>n</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c</a:t>
            </a:r>
            <a:r>
              <a:rPr lang="en-US" altLang="ja-JP" dirty="0" err="1">
                <a:latin typeface="Century" panose="02040604050505020304" pitchFamily="18" charset="0"/>
                <a:ea typeface="+mn-lt"/>
              </a:rPr>
              <a:t>ủ</a:t>
            </a:r>
            <a:r>
              <a:rPr lang="en-US" altLang="ja-JP" dirty="0" err="1">
                <a:latin typeface="Century" panose="02040604050505020304" pitchFamily="18" charset="0"/>
                <a:ea typeface="+mn-lt"/>
                <a:cs typeface="+mn-lt"/>
              </a:rPr>
              <a:t>a</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ng</a:t>
            </a:r>
            <a:r>
              <a:rPr lang="en-US" altLang="ja-JP" dirty="0" err="1">
                <a:latin typeface="Century" panose="02040604050505020304" pitchFamily="18" charset="0"/>
                <a:ea typeface="+mn-lt"/>
              </a:rPr>
              <a:t>ườ</a:t>
            </a:r>
            <a:r>
              <a:rPr lang="en-US" altLang="ja-JP" dirty="0" err="1">
                <a:latin typeface="Century" panose="02040604050505020304" pitchFamily="18" charset="0"/>
                <a:ea typeface="+mn-lt"/>
                <a:cs typeface="+mn-lt"/>
              </a:rPr>
              <a:t>i</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khác</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mà</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không</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nh</a:t>
            </a:r>
            <a:r>
              <a:rPr lang="en-US" altLang="ja-JP" dirty="0" err="1">
                <a:latin typeface="Century" panose="02040604050505020304" pitchFamily="18" charset="0"/>
                <a:ea typeface="+mn-lt"/>
              </a:rPr>
              <a:t>ậ</a:t>
            </a:r>
            <a:r>
              <a:rPr lang="en-US" altLang="ja-JP" dirty="0" err="1">
                <a:latin typeface="Century" panose="02040604050505020304" pitchFamily="18" charset="0"/>
                <a:ea typeface="+mn-lt"/>
                <a:cs typeface="+mn-lt"/>
              </a:rPr>
              <a:t>n</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ra</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quy</a:t>
            </a:r>
            <a:r>
              <a:rPr lang="en-US" altLang="ja-JP" dirty="0" err="1">
                <a:latin typeface="Century" panose="02040604050505020304" pitchFamily="18" charset="0"/>
                <a:ea typeface="+mn-lt"/>
              </a:rPr>
              <a:t>ề</a:t>
            </a:r>
            <a:r>
              <a:rPr lang="en-US" altLang="ja-JP" dirty="0" err="1">
                <a:latin typeface="Century" panose="02040604050505020304" pitchFamily="18" charset="0"/>
                <a:ea typeface="+mn-lt"/>
                <a:cs typeface="+mn-lt"/>
              </a:rPr>
              <a:t>n</a:t>
            </a:r>
            <a:r>
              <a:rPr lang="en-US" altLang="ja-JP" dirty="0">
                <a:latin typeface="Century" panose="02040604050505020304" pitchFamily="18" charset="0"/>
                <a:ea typeface="+mn-lt"/>
                <a:cs typeface="+mn-lt"/>
              </a:rPr>
              <a:t> hay </a:t>
            </a:r>
            <a:r>
              <a:rPr lang="en-US" altLang="ja-JP" dirty="0" err="1">
                <a:latin typeface="Century" panose="02040604050505020304" pitchFamily="18" charset="0"/>
                <a:ea typeface="+mn-lt"/>
                <a:cs typeface="+mn-lt"/>
              </a:rPr>
              <a:t>t</a:t>
            </a:r>
            <a:r>
              <a:rPr lang="en-US" altLang="ja-JP" dirty="0" err="1">
                <a:latin typeface="Century" panose="02040604050505020304" pitchFamily="18" charset="0"/>
                <a:ea typeface="+mn-lt"/>
              </a:rPr>
              <a:t>ự</a:t>
            </a:r>
            <a:r>
              <a:rPr lang="en-US" altLang="ja-JP" dirty="0">
                <a:latin typeface="Century" panose="02040604050505020304" pitchFamily="18" charset="0"/>
                <a:ea typeface="+mn-lt"/>
                <a:cs typeface="+mn-lt"/>
              </a:rPr>
              <a:t> do </a:t>
            </a:r>
            <a:r>
              <a:rPr lang="en-US" altLang="ja-JP" dirty="0" err="1">
                <a:latin typeface="Century" panose="02040604050505020304" pitchFamily="18" charset="0"/>
                <a:ea typeface="+mn-lt"/>
                <a:cs typeface="+mn-lt"/>
              </a:rPr>
              <a:t>nh</a:t>
            </a:r>
            <a:r>
              <a:rPr lang="en-US" altLang="ja-JP" dirty="0" err="1">
                <a:latin typeface="Century" panose="02040604050505020304" pitchFamily="18" charset="0"/>
                <a:ea typeface="+mn-lt"/>
              </a:rPr>
              <a:t>ư</a:t>
            </a:r>
            <a:r>
              <a:rPr lang="en-US" altLang="ja-JP" dirty="0">
                <a:latin typeface="Century" panose="02040604050505020304" pitchFamily="18" charset="0"/>
                <a:ea typeface="+mn-lt"/>
                <a:cs typeface="+mn-lt"/>
              </a:rPr>
              <a:t> </a:t>
            </a:r>
            <a:r>
              <a:rPr lang="en-US" altLang="ja-JP" dirty="0" err="1">
                <a:latin typeface="Century" panose="02040604050505020304" pitchFamily="18" charset="0"/>
                <a:ea typeface="+mn-lt"/>
                <a:cs typeface="+mn-lt"/>
              </a:rPr>
              <a:t>m</a:t>
            </a:r>
            <a:r>
              <a:rPr lang="en-US" altLang="ja-JP" dirty="0" err="1">
                <a:latin typeface="Century" panose="02040604050505020304" pitchFamily="18" charset="0"/>
                <a:ea typeface="+mn-lt"/>
              </a:rPr>
              <a:t>ộ</a:t>
            </a:r>
            <a:r>
              <a:rPr lang="en-US" altLang="ja-JP" dirty="0" err="1">
                <a:latin typeface="Century" panose="02040604050505020304" pitchFamily="18" charset="0"/>
                <a:ea typeface="+mn-lt"/>
                <a:cs typeface="+mn-lt"/>
              </a:rPr>
              <a:t>t</a:t>
            </a:r>
            <a:r>
              <a:rPr lang="en-US" altLang="ja-JP" dirty="0">
                <a:latin typeface="Century" panose="02040604050505020304" pitchFamily="18" charset="0"/>
                <a:ea typeface="+mn-lt"/>
                <a:cs typeface="+mn-lt"/>
              </a:rPr>
              <a:t> con </a:t>
            </a:r>
            <a:r>
              <a:rPr lang="en-US" altLang="ja-JP" dirty="0" err="1">
                <a:latin typeface="Century" panose="02040604050505020304" pitchFamily="18" charset="0"/>
                <a:ea typeface="+mn-lt"/>
                <a:cs typeface="+mn-lt"/>
              </a:rPr>
              <a:t>ng</a:t>
            </a:r>
            <a:r>
              <a:rPr lang="en-US" altLang="ja-JP" dirty="0" err="1">
                <a:latin typeface="Century" panose="02040604050505020304" pitchFamily="18" charset="0"/>
                <a:ea typeface="+mn-lt"/>
              </a:rPr>
              <a:t>ườ</a:t>
            </a:r>
            <a:r>
              <a:rPr lang="en-US" altLang="ja-JP" dirty="0" err="1">
                <a:latin typeface="Century" panose="02040604050505020304" pitchFamily="18" charset="0"/>
                <a:ea typeface="+mn-lt"/>
                <a:cs typeface="+mn-lt"/>
              </a:rPr>
              <a:t>i</a:t>
            </a:r>
            <a:r>
              <a:rPr lang="en-US" altLang="ja-JP" dirty="0">
                <a:latin typeface="Century" panose="02040604050505020304" pitchFamily="18" charset="0"/>
                <a:ea typeface="+mn-lt"/>
                <a:cs typeface="+mn-lt"/>
              </a:rPr>
              <a:t>.</a:t>
            </a:r>
            <a:endParaRPr lang="ja-JP" altLang="en-US" dirty="0">
              <a:latin typeface="Century" panose="02040604050505020304" pitchFamily="18" charset="0"/>
              <a:ea typeface="游ゴシック"/>
            </a:endParaRPr>
          </a:p>
          <a:p>
            <a:r>
              <a:rPr lang="en-US" altLang="ja-JP" dirty="0" err="1">
                <a:solidFill>
                  <a:srgbClr val="212529"/>
                </a:solidFill>
                <a:latin typeface="Century" panose="02040604050505020304" pitchFamily="18" charset="0"/>
                <a:ea typeface="+mn-lt"/>
                <a:cs typeface="Segoe UI"/>
              </a:rPr>
              <a:t>Адам</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ретіндегі</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құқықтары</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мен</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бостандықтары</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мойындалмаған</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және</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бөтеннің</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меншігі</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ретінде</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қарастырылған</a:t>
            </a:r>
            <a:r>
              <a:rPr lang="en-US" altLang="ja-JP" dirty="0">
                <a:solidFill>
                  <a:srgbClr val="212529"/>
                </a:solidFill>
                <a:latin typeface="Century" panose="02040604050505020304" pitchFamily="18" charset="0"/>
                <a:ea typeface="+mn-lt"/>
                <a:cs typeface="Segoe UI"/>
              </a:rPr>
              <a:t> </a:t>
            </a:r>
            <a:r>
              <a:rPr lang="en-US" altLang="ja-JP" dirty="0" err="1">
                <a:solidFill>
                  <a:srgbClr val="212529"/>
                </a:solidFill>
                <a:latin typeface="Century" panose="02040604050505020304" pitchFamily="18" charset="0"/>
                <a:ea typeface="+mn-lt"/>
                <a:cs typeface="Segoe UI"/>
              </a:rPr>
              <a:t>адам</a:t>
            </a:r>
            <a:r>
              <a:rPr lang="en-US" altLang="ja-JP" dirty="0">
                <a:solidFill>
                  <a:srgbClr val="212529"/>
                </a:solidFill>
                <a:latin typeface="Century" panose="02040604050505020304" pitchFamily="18" charset="0"/>
                <a:ea typeface="+mn-lt"/>
                <a:cs typeface="Segoe UI"/>
              </a:rPr>
              <a:t>.</a:t>
            </a:r>
            <a:endParaRPr lang="ja-JP" altLang="en-US" dirty="0">
              <a:latin typeface="Century" panose="02040604050505020304" pitchFamily="18" charset="0"/>
              <a:ea typeface="游ゴシック"/>
            </a:endParaRPr>
          </a:p>
          <a:p>
            <a:r>
              <a:rPr lang="en-US" altLang="ja-JP" dirty="0" err="1">
                <a:solidFill>
                  <a:srgbClr val="212529"/>
                </a:solidFill>
                <a:latin typeface="Leelawadee UI"/>
                <a:ea typeface="+mn-lt"/>
                <a:cs typeface="Leelawadee UI"/>
              </a:rPr>
              <a:t>បុគ្គល</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ដែល</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មិន</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ត្រូវ</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បាន</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គេ</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ទទួល</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ស្គាល</a:t>
            </a:r>
            <a:r>
              <a:rPr lang="en-US" altLang="ja-JP" dirty="0">
                <a:solidFill>
                  <a:srgbClr val="212529"/>
                </a:solidFill>
                <a:latin typeface="Leelawadee UI"/>
                <a:ea typeface="+mn-lt"/>
                <a:cs typeface="Leelawadee UI"/>
              </a:rPr>
              <a:t>់</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ចំពោះ</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សិទ្ធិ</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និង</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សេរីភាព</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របស</a:t>
            </a:r>
            <a:r>
              <a:rPr lang="en-US" altLang="ja-JP" dirty="0">
                <a:solidFill>
                  <a:srgbClr val="212529"/>
                </a:solidFill>
                <a:latin typeface="Leelawadee UI"/>
                <a:ea typeface="+mn-lt"/>
                <a:cs typeface="Leelawadee UI"/>
              </a:rPr>
              <a:t>់</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ខ្លួន</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ក្នុង</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នាម</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ជា</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មនុស្ស</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ហើយ</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ត្រូវ</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បាន</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ចាត</a:t>
            </a:r>
            <a:r>
              <a:rPr lang="en-US" altLang="ja-JP" dirty="0">
                <a:solidFill>
                  <a:srgbClr val="212529"/>
                </a:solidFill>
                <a:latin typeface="Leelawadee UI"/>
                <a:ea typeface="+mn-lt"/>
                <a:cs typeface="Leelawadee UI"/>
              </a:rPr>
              <a:t>់</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ទុក</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ជា</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កម្មសិទ្ធិ</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របស</a:t>
            </a:r>
            <a:r>
              <a:rPr lang="en-US" altLang="ja-JP" dirty="0">
                <a:solidFill>
                  <a:srgbClr val="212529"/>
                </a:solidFill>
                <a:latin typeface="Leelawadee UI"/>
                <a:ea typeface="+mn-lt"/>
                <a:cs typeface="Leelawadee UI"/>
              </a:rPr>
              <a:t>់</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អ្នក</a:t>
            </a:r>
            <a:r>
              <a:rPr lang="en-US" altLang="ja-JP" dirty="0">
                <a:solidFill>
                  <a:srgbClr val="212529"/>
                </a:solidFill>
                <a:latin typeface="Segoe UI"/>
                <a:ea typeface="+mn-lt"/>
                <a:cs typeface="Segoe UI"/>
              </a:rPr>
              <a:t> </a:t>
            </a:r>
            <a:r>
              <a:rPr lang="en-US" altLang="ja-JP" dirty="0" err="1">
                <a:solidFill>
                  <a:srgbClr val="212529"/>
                </a:solidFill>
                <a:latin typeface="Leelawadee UI"/>
                <a:ea typeface="+mn-lt"/>
                <a:cs typeface="Leelawadee UI"/>
              </a:rPr>
              <a:t>ដទៃ</a:t>
            </a:r>
            <a:r>
              <a:rPr lang="en-US" altLang="ja-JP" dirty="0">
                <a:solidFill>
                  <a:srgbClr val="212529"/>
                </a:solidFill>
                <a:latin typeface="Leelawadee UI"/>
                <a:ea typeface="+mn-lt"/>
                <a:cs typeface="Leelawadee UI"/>
              </a:rPr>
              <a:t>។</a:t>
            </a:r>
            <a:endParaRPr lang="ja-JP" altLang="en-US" dirty="0">
              <a:ea typeface="游ゴシック"/>
            </a:endParaRPr>
          </a:p>
          <a:p>
            <a:endParaRPr lang="ja-JP" altLang="en-US" dirty="0">
              <a:ea typeface="游ゴシック"/>
            </a:endParaRPr>
          </a:p>
        </p:txBody>
      </p:sp>
    </p:spTree>
    <p:extLst>
      <p:ext uri="{BB962C8B-B14F-4D97-AF65-F5344CB8AC3E}">
        <p14:creationId xmlns:p14="http://schemas.microsoft.com/office/powerpoint/2010/main" val="2802492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82786BC-4F22-146F-DCCA-20FB674830F1}"/>
              </a:ext>
            </a:extLst>
          </p:cNvPr>
          <p:cNvSpPr txBox="1"/>
          <p:nvPr/>
        </p:nvSpPr>
        <p:spPr>
          <a:xfrm>
            <a:off x="233680" y="5953698"/>
            <a:ext cx="7062329" cy="584775"/>
          </a:xfrm>
          <a:prstGeom prst="rect">
            <a:avLst/>
          </a:prstGeom>
          <a:noFill/>
        </p:spPr>
        <p:txBody>
          <a:bodyPr wrap="square" rtlCol="0">
            <a:spAutoFit/>
          </a:bodyPr>
          <a:lstStyle/>
          <a:p>
            <a:r>
              <a:rPr lang="ja-JP" altLang="en-US" sz="1400" dirty="0">
                <a:latin typeface="UD デジタル 教科書体 NP-B" panose="02020700000000000000" pitchFamily="18" charset="-128"/>
                <a:ea typeface="UD デジタル 教科書体 NP-B" panose="02020700000000000000" pitchFamily="18" charset="-128"/>
              </a:rPr>
              <a:t>ず</a:t>
            </a:r>
            <a:r>
              <a:rPr kumimoji="1" lang="ja-JP" altLang="en-US" sz="1400" dirty="0">
                <a:latin typeface="UD デジタル 教科書体 NP-B" panose="02020700000000000000" pitchFamily="18" charset="-128"/>
                <a:ea typeface="UD デジタル 教科書体 NP-B" panose="02020700000000000000" pitchFamily="18" charset="-128"/>
              </a:rPr>
              <a:t>　　　　　　　　　　　　　　　　　　　　　　つ　　　　　　　　どれい　かず</a:t>
            </a:r>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図３　</a:t>
            </a:r>
            <a:r>
              <a:rPr kumimoji="1" lang="en-US" altLang="ja-JP" dirty="0">
                <a:latin typeface="UD デジタル 教科書体 NP-B" panose="02020700000000000000" pitchFamily="18" charset="-128"/>
                <a:ea typeface="UD デジタル 教科書体 NP-B" panose="02020700000000000000" pitchFamily="18" charset="-128"/>
              </a:rPr>
              <a:t>1514</a:t>
            </a:r>
            <a:r>
              <a:rPr kumimoji="1" lang="ja-JP" altLang="en-US" dirty="0">
                <a:latin typeface="UD デジタル 教科書体 NP-B" panose="02020700000000000000" pitchFamily="18" charset="-128"/>
                <a:ea typeface="UD デジタル 教科書体 NP-B" panose="02020700000000000000" pitchFamily="18" charset="-128"/>
              </a:rPr>
              <a:t>～</a:t>
            </a:r>
            <a:r>
              <a:rPr kumimoji="1" lang="en-US" altLang="ja-JP" dirty="0">
                <a:latin typeface="UD デジタル 教科書体 NP-B" panose="02020700000000000000" pitchFamily="18" charset="-128"/>
                <a:ea typeface="UD デジタル 教科書体 NP-B" panose="02020700000000000000" pitchFamily="18" charset="-128"/>
              </a:rPr>
              <a:t>1866</a:t>
            </a:r>
            <a:r>
              <a:rPr kumimoji="1" lang="ja-JP" altLang="en-US" dirty="0">
                <a:latin typeface="UD デジタル 教科書体 NP-B" panose="02020700000000000000" pitchFamily="18" charset="-128"/>
                <a:ea typeface="UD デジタル 教科書体 NP-B" panose="02020700000000000000" pitchFamily="18" charset="-128"/>
              </a:rPr>
              <a:t>年にアフリカから連れてこられた奴隷の数</a:t>
            </a:r>
          </a:p>
        </p:txBody>
      </p:sp>
      <p:sp>
        <p:nvSpPr>
          <p:cNvPr id="6" name="タイトル 1">
            <a:extLst>
              <a:ext uri="{FF2B5EF4-FFF2-40B4-BE49-F238E27FC236}">
                <a16:creationId xmlns:a16="http://schemas.microsoft.com/office/drawing/2014/main" id="{3BFF3C00-966F-BE48-E157-E22F5CF3A666}"/>
              </a:ext>
            </a:extLst>
          </p:cNvPr>
          <p:cNvSpPr txBox="1">
            <a:spLocks/>
          </p:cNvSpPr>
          <p:nvPr/>
        </p:nvSpPr>
        <p:spPr>
          <a:xfrm>
            <a:off x="1381761" y="-177483"/>
            <a:ext cx="1020481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a:latin typeface="UD デジタル 教科書体 NP-B" panose="02020700000000000000" pitchFamily="18" charset="-128"/>
                <a:ea typeface="UD デジタル 教科書体 NP-B" panose="02020700000000000000" pitchFamily="18" charset="-128"/>
              </a:rPr>
              <a:t>　　　　　　　　　　　　　　　　　　　　けい</a:t>
            </a:r>
            <a:r>
              <a:rPr lang="ja-JP" altLang="en-US"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おお</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どうしてアフリカ系のわりあいが多いの？</a:t>
            </a:r>
          </a:p>
        </p:txBody>
      </p:sp>
      <p:sp>
        <p:nvSpPr>
          <p:cNvPr id="7" name="テキスト ボックス 6">
            <a:extLst>
              <a:ext uri="{FF2B5EF4-FFF2-40B4-BE49-F238E27FC236}">
                <a16:creationId xmlns:a16="http://schemas.microsoft.com/office/drawing/2014/main" id="{25D22A73-E82B-D16C-C182-ECF5764259B1}"/>
              </a:ext>
            </a:extLst>
          </p:cNvPr>
          <p:cNvSpPr txBox="1"/>
          <p:nvPr/>
        </p:nvSpPr>
        <p:spPr>
          <a:xfrm>
            <a:off x="7274560" y="1359438"/>
            <a:ext cx="4521200" cy="2769989"/>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a:t>
            </a:r>
            <a:r>
              <a:rPr kumimoji="1" lang="en-US" altLang="ja-JP" sz="2400" dirty="0">
                <a:latin typeface="UD デジタル 教科書体 NP-B" panose="02020700000000000000" pitchFamily="18" charset="-128"/>
                <a:ea typeface="UD デジタル 教科書体 NP-B" panose="02020700000000000000" pitchFamily="18" charset="-128"/>
              </a:rPr>
              <a:t>1514</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1866</a:t>
            </a:r>
            <a:r>
              <a:rPr lang="ja-JP" altLang="en-US" sz="2400" dirty="0">
                <a:latin typeface="UD デジタル 教科書体 NP-B" panose="02020700000000000000" pitchFamily="18" charset="-128"/>
                <a:ea typeface="UD デジタル 教科書体 NP-B" panose="02020700000000000000" pitchFamily="18" charset="-128"/>
              </a:rPr>
              <a:t>年にアフリカ</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400" dirty="0">
                <a:latin typeface="UD デジタル 教科書体 NP-B" panose="02020700000000000000" pitchFamily="18" charset="-128"/>
                <a:ea typeface="UD デジタル 教科書体 NP-B" panose="02020700000000000000" pitchFamily="18" charset="-128"/>
              </a:rPr>
              <a:t>　　　　き　　どれい　　いちばんおお　　　　くに</a:t>
            </a:r>
            <a:endParaRPr lang="en-US" altLang="ja-JP" sz="1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から来た奴隷が一番多かった国</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は（　　　　　）</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　　　ばんめ　おお</a:t>
            </a:r>
            <a:endParaRPr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・２番目に多かったのは</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　　　　　　　　）</a:t>
            </a:r>
            <a:endParaRPr lang="en-US" altLang="ja-JP" sz="2400" dirty="0">
              <a:latin typeface="UD デジタル 教科書体 NP-B" panose="02020700000000000000" pitchFamily="18" charset="-128"/>
              <a:ea typeface="UD デジタル 教科書体 NP-B" panose="02020700000000000000" pitchFamily="18" charset="-128"/>
            </a:endParaRPr>
          </a:p>
          <a:p>
            <a:endParaRPr kumimoji="1" lang="ja-JP" altLang="en-US" sz="2400" dirty="0">
              <a:latin typeface="UD デジタル 教科書体 NP-B" panose="02020700000000000000" pitchFamily="18" charset="-128"/>
              <a:ea typeface="UD デジタル 教科書体 NP-B" panose="02020700000000000000" pitchFamily="18" charset="-128"/>
            </a:endParaRPr>
          </a:p>
        </p:txBody>
      </p:sp>
      <p:grpSp>
        <p:nvGrpSpPr>
          <p:cNvPr id="16" name="グループ化 15">
            <a:extLst>
              <a:ext uri="{FF2B5EF4-FFF2-40B4-BE49-F238E27FC236}">
                <a16:creationId xmlns:a16="http://schemas.microsoft.com/office/drawing/2014/main" id="{862B7008-74A1-D956-F5F1-6928B46F3584}"/>
              </a:ext>
            </a:extLst>
          </p:cNvPr>
          <p:cNvGrpSpPr/>
          <p:nvPr/>
        </p:nvGrpSpPr>
        <p:grpSpPr>
          <a:xfrm>
            <a:off x="45721" y="1359438"/>
            <a:ext cx="6629399" cy="4423604"/>
            <a:chOff x="45721" y="1359438"/>
            <a:chExt cx="6629399" cy="4423604"/>
          </a:xfrm>
        </p:grpSpPr>
        <p:pic>
          <p:nvPicPr>
            <p:cNvPr id="4" name="図 3">
              <a:extLst>
                <a:ext uri="{FF2B5EF4-FFF2-40B4-BE49-F238E27FC236}">
                  <a16:creationId xmlns:a16="http://schemas.microsoft.com/office/drawing/2014/main" id="{0A47EA09-3F80-BF87-AC7D-A3852835F0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741"/>
            <a:stretch/>
          </p:blipFill>
          <p:spPr>
            <a:xfrm>
              <a:off x="467360" y="1359438"/>
              <a:ext cx="6207760" cy="4423604"/>
            </a:xfrm>
            <a:prstGeom prst="rect">
              <a:avLst/>
            </a:prstGeom>
          </p:spPr>
        </p:pic>
        <p:grpSp>
          <p:nvGrpSpPr>
            <p:cNvPr id="15" name="グループ化 14">
              <a:extLst>
                <a:ext uri="{FF2B5EF4-FFF2-40B4-BE49-F238E27FC236}">
                  <a16:creationId xmlns:a16="http://schemas.microsoft.com/office/drawing/2014/main" id="{F47945AA-457C-2E61-FF1F-4101837B5CEB}"/>
                </a:ext>
              </a:extLst>
            </p:cNvPr>
            <p:cNvGrpSpPr/>
            <p:nvPr/>
          </p:nvGrpSpPr>
          <p:grpSpPr>
            <a:xfrm>
              <a:off x="45721" y="1379819"/>
              <a:ext cx="6438445" cy="3053775"/>
              <a:chOff x="45721" y="1379819"/>
              <a:chExt cx="6438445" cy="3053775"/>
            </a:xfrm>
          </p:grpSpPr>
          <p:sp>
            <p:nvSpPr>
              <p:cNvPr id="2" name="テキスト ボックス 1">
                <a:extLst>
                  <a:ext uri="{FF2B5EF4-FFF2-40B4-BE49-F238E27FC236}">
                    <a16:creationId xmlns:a16="http://schemas.microsoft.com/office/drawing/2014/main" id="{4B6681F3-72FD-29A6-D765-6CF2BDB2E7BE}"/>
                  </a:ext>
                </a:extLst>
              </p:cNvPr>
              <p:cNvSpPr txBox="1"/>
              <p:nvPr/>
            </p:nvSpPr>
            <p:spPr>
              <a:xfrm>
                <a:off x="579121" y="1788160"/>
                <a:ext cx="802640"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アメリカ</a:t>
                </a:r>
              </a:p>
            </p:txBody>
          </p:sp>
          <p:sp>
            <p:nvSpPr>
              <p:cNvPr id="3" name="テキスト ボックス 2">
                <a:extLst>
                  <a:ext uri="{FF2B5EF4-FFF2-40B4-BE49-F238E27FC236}">
                    <a16:creationId xmlns:a16="http://schemas.microsoft.com/office/drawing/2014/main" id="{C0205E41-0893-E0C0-E1D1-059636F6FC73}"/>
                  </a:ext>
                </a:extLst>
              </p:cNvPr>
              <p:cNvSpPr txBox="1"/>
              <p:nvPr/>
            </p:nvSpPr>
            <p:spPr>
              <a:xfrm>
                <a:off x="487681" y="2216882"/>
                <a:ext cx="802640" cy="276999"/>
              </a:xfrm>
              <a:prstGeom prst="rect">
                <a:avLst/>
              </a:prstGeom>
              <a:noFill/>
            </p:spPr>
            <p:txBody>
              <a:bodyPr wrap="square" rtlCol="0">
                <a:spAutoFit/>
              </a:bodyPr>
              <a:lstStyle/>
              <a:p>
                <a:r>
                  <a:rPr lang="ja-JP" altLang="en-US" sz="1200" dirty="0">
                    <a:latin typeface="UD デジタル 教科書体 NP-B" panose="02020700000000000000" pitchFamily="18" charset="-128"/>
                    <a:ea typeface="UD デジタル 教科書体 NP-B" panose="02020700000000000000" pitchFamily="18" charset="-128"/>
                  </a:rPr>
                  <a:t>キューバ</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sp>
            <p:nvSpPr>
              <p:cNvPr id="8" name="テキスト ボックス 7">
                <a:extLst>
                  <a:ext uri="{FF2B5EF4-FFF2-40B4-BE49-F238E27FC236}">
                    <a16:creationId xmlns:a16="http://schemas.microsoft.com/office/drawing/2014/main" id="{F00778D1-B2CC-A800-6DB4-96E589F5EB2A}"/>
                  </a:ext>
                </a:extLst>
              </p:cNvPr>
              <p:cNvSpPr txBox="1"/>
              <p:nvPr/>
            </p:nvSpPr>
            <p:spPr>
              <a:xfrm>
                <a:off x="233680" y="2566739"/>
                <a:ext cx="944880" cy="276999"/>
              </a:xfrm>
              <a:prstGeom prst="rect">
                <a:avLst/>
              </a:prstGeom>
              <a:noFill/>
            </p:spPr>
            <p:txBody>
              <a:bodyPr wrap="square" rtlCol="0">
                <a:spAutoFit/>
              </a:bodyPr>
              <a:lstStyle/>
              <a:p>
                <a:r>
                  <a:rPr lang="ja-JP" altLang="en-US" sz="1200" dirty="0">
                    <a:latin typeface="UD デジタル 教科書体 NP-B" panose="02020700000000000000" pitchFamily="18" charset="-128"/>
                    <a:ea typeface="UD デジタル 教科書体 NP-B" panose="02020700000000000000" pitchFamily="18" charset="-128"/>
                  </a:rPr>
                  <a:t>ジャマイカ</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sp>
            <p:nvSpPr>
              <p:cNvPr id="10" name="テキスト ボックス 9">
                <a:extLst>
                  <a:ext uri="{FF2B5EF4-FFF2-40B4-BE49-F238E27FC236}">
                    <a16:creationId xmlns:a16="http://schemas.microsoft.com/office/drawing/2014/main" id="{98F177F3-A0B8-5E7A-C6BE-DF2237EF60FE}"/>
                  </a:ext>
                </a:extLst>
              </p:cNvPr>
              <p:cNvSpPr txBox="1"/>
              <p:nvPr/>
            </p:nvSpPr>
            <p:spPr>
              <a:xfrm>
                <a:off x="45721" y="2995461"/>
                <a:ext cx="1869440"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カリブ海のくに</a:t>
                </a:r>
              </a:p>
            </p:txBody>
          </p:sp>
          <p:sp>
            <p:nvSpPr>
              <p:cNvPr id="11" name="テキスト ボックス 10">
                <a:extLst>
                  <a:ext uri="{FF2B5EF4-FFF2-40B4-BE49-F238E27FC236}">
                    <a16:creationId xmlns:a16="http://schemas.microsoft.com/office/drawing/2014/main" id="{DD6F1138-1052-E445-34CD-A356366F9B18}"/>
                  </a:ext>
                </a:extLst>
              </p:cNvPr>
              <p:cNvSpPr txBox="1"/>
              <p:nvPr/>
            </p:nvSpPr>
            <p:spPr>
              <a:xfrm>
                <a:off x="1112521" y="3202933"/>
                <a:ext cx="802640" cy="276999"/>
              </a:xfrm>
              <a:prstGeom prst="rect">
                <a:avLst/>
              </a:prstGeom>
              <a:noFill/>
            </p:spPr>
            <p:txBody>
              <a:bodyPr wrap="square" rtlCol="0">
                <a:spAutoFit/>
              </a:bodyPr>
              <a:lstStyle/>
              <a:p>
                <a:r>
                  <a:rPr lang="ja-JP" altLang="en-US" sz="1200" dirty="0">
                    <a:latin typeface="UD デジタル 教科書体 NP-B" panose="02020700000000000000" pitchFamily="18" charset="-128"/>
                    <a:ea typeface="UD デジタル 教科書体 NP-B" panose="02020700000000000000" pitchFamily="18" charset="-128"/>
                  </a:rPr>
                  <a:t>ガイヤナ</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sp>
            <p:nvSpPr>
              <p:cNvPr id="12" name="テキスト ボックス 11">
                <a:extLst>
                  <a:ext uri="{FF2B5EF4-FFF2-40B4-BE49-F238E27FC236}">
                    <a16:creationId xmlns:a16="http://schemas.microsoft.com/office/drawing/2014/main" id="{BF10B25B-07AE-223B-57D7-AC7C7194EAD6}"/>
                  </a:ext>
                </a:extLst>
              </p:cNvPr>
              <p:cNvSpPr txBox="1"/>
              <p:nvPr/>
            </p:nvSpPr>
            <p:spPr>
              <a:xfrm>
                <a:off x="1838962" y="3410405"/>
                <a:ext cx="802640" cy="276999"/>
              </a:xfrm>
              <a:prstGeom prst="rect">
                <a:avLst/>
              </a:prstGeom>
              <a:noFill/>
            </p:spPr>
            <p:txBody>
              <a:bodyPr wrap="square" rtlCol="0">
                <a:spAutoFit/>
              </a:bodyPr>
              <a:lstStyle/>
              <a:p>
                <a:r>
                  <a:rPr lang="ja-JP" altLang="en-US" sz="1200" dirty="0">
                    <a:latin typeface="UD デジタル 教科書体 NP-B" panose="02020700000000000000" pitchFamily="18" charset="-128"/>
                    <a:ea typeface="UD デジタル 教科書体 NP-B" panose="02020700000000000000" pitchFamily="18" charset="-128"/>
                  </a:rPr>
                  <a:t>ブラジル</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7D11D9D3-1869-BC32-4F79-F608C33B9DA3}"/>
                  </a:ext>
                </a:extLst>
              </p:cNvPr>
              <p:cNvSpPr txBox="1"/>
              <p:nvPr/>
            </p:nvSpPr>
            <p:spPr>
              <a:xfrm>
                <a:off x="609604" y="3971929"/>
                <a:ext cx="1229359" cy="461665"/>
              </a:xfrm>
              <a:prstGeom prst="rect">
                <a:avLst/>
              </a:prstGeom>
              <a:noFill/>
            </p:spPr>
            <p:txBody>
              <a:bodyPr wrap="square" rtlCol="0">
                <a:spAutoFit/>
              </a:bodyPr>
              <a:lstStyle/>
              <a:p>
                <a:r>
                  <a:rPr lang="ja-JP" altLang="en-US" sz="1200" dirty="0">
                    <a:latin typeface="UD デジタル 教科書体 NP-B" panose="02020700000000000000" pitchFamily="18" charset="-128"/>
                    <a:ea typeface="UD デジタル 教科書体 NP-B" panose="02020700000000000000" pitchFamily="18" charset="-128"/>
                  </a:rPr>
                  <a:t>アルゼンチン／ウルグアイ</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65DBA595-BF64-C8DF-E7B7-6AC42991D051}"/>
                  </a:ext>
                </a:extLst>
              </p:cNvPr>
              <p:cNvSpPr txBox="1"/>
              <p:nvPr/>
            </p:nvSpPr>
            <p:spPr>
              <a:xfrm>
                <a:off x="5305608" y="1379819"/>
                <a:ext cx="1178558" cy="276999"/>
              </a:xfrm>
              <a:prstGeom prst="rect">
                <a:avLst/>
              </a:prstGeom>
              <a:noFill/>
            </p:spPr>
            <p:txBody>
              <a:bodyPr wrap="square" rtlCol="0">
                <a:spAutoFit/>
              </a:bodyPr>
              <a:lstStyle/>
              <a:p>
                <a:r>
                  <a:rPr lang="ja-JP" altLang="en-US" sz="1200" dirty="0">
                    <a:latin typeface="UD デジタル 教科書体 NP-B" panose="02020700000000000000" pitchFamily="18" charset="-128"/>
                    <a:ea typeface="UD デジタル 教科書体 NP-B" panose="02020700000000000000" pitchFamily="18" charset="-128"/>
                  </a:rPr>
                  <a:t>ヨーロッパ</a:t>
                </a:r>
                <a:endParaRPr kumimoji="1" lang="ja-JP" altLang="en-US" sz="1200" dirty="0">
                  <a:latin typeface="UD デジタル 教科書体 NP-B" panose="02020700000000000000" pitchFamily="18" charset="-128"/>
                  <a:ea typeface="UD デジタル 教科書体 NP-B" panose="02020700000000000000" pitchFamily="18" charset="-128"/>
                </a:endParaRPr>
              </a:p>
            </p:txBody>
          </p:sp>
        </p:grpSp>
      </p:grpSp>
      <p:sp>
        <p:nvSpPr>
          <p:cNvPr id="17" name="テキスト ボックス 16">
            <a:extLst>
              <a:ext uri="{FF2B5EF4-FFF2-40B4-BE49-F238E27FC236}">
                <a16:creationId xmlns:a16="http://schemas.microsoft.com/office/drawing/2014/main" id="{5DA70B59-FC5B-A907-B54D-067289DB9FE4}"/>
              </a:ext>
            </a:extLst>
          </p:cNvPr>
          <p:cNvSpPr txBox="1"/>
          <p:nvPr/>
        </p:nvSpPr>
        <p:spPr>
          <a:xfrm>
            <a:off x="6979920" y="6334780"/>
            <a:ext cx="5302391" cy="523220"/>
          </a:xfrm>
          <a:prstGeom prst="rect">
            <a:avLst/>
          </a:prstGeom>
          <a:noFill/>
        </p:spPr>
        <p:txBody>
          <a:bodyPr wrap="square">
            <a:spAutoFit/>
          </a:bodyPr>
          <a:lstStyle/>
          <a:p>
            <a:r>
              <a:rPr lang="en-US" altLang="ja-JP" sz="1400" dirty="0">
                <a:latin typeface="UD デジタル 教科書体 NP-R" panose="02020400000000000000" pitchFamily="18" charset="-128"/>
                <a:ea typeface="UD デジタル 教科書体 NP-R" panose="02020400000000000000" pitchFamily="18" charset="-128"/>
              </a:rPr>
              <a:t>https://www.statista.com/chart/19068/trans-atlantic-slave-trade-by-country-region/</a:t>
            </a:r>
            <a:endParaRPr lang="ja-JP" altLang="en-US" sz="14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42261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3BFF3C00-966F-BE48-E157-E22F5CF3A666}"/>
              </a:ext>
            </a:extLst>
          </p:cNvPr>
          <p:cNvSpPr txBox="1">
            <a:spLocks/>
          </p:cNvSpPr>
          <p:nvPr/>
        </p:nvSpPr>
        <p:spPr>
          <a:xfrm>
            <a:off x="1381761" y="-177483"/>
            <a:ext cx="1020481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a:latin typeface="UD デジタル 教科書体 NP-B" panose="02020700000000000000" pitchFamily="18" charset="-128"/>
                <a:ea typeface="UD デジタル 教科書体 NP-B" panose="02020700000000000000" pitchFamily="18" charset="-128"/>
              </a:rPr>
              <a:t>　　　　　　　　　　　　　　　　　　　　けい</a:t>
            </a:r>
            <a:r>
              <a:rPr lang="ja-JP" altLang="en-US"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おお</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どうしてアフリカ系のわりあいが多いの？</a:t>
            </a:r>
          </a:p>
        </p:txBody>
      </p:sp>
      <p:sp>
        <p:nvSpPr>
          <p:cNvPr id="7" name="テキスト ボックス 6">
            <a:extLst>
              <a:ext uri="{FF2B5EF4-FFF2-40B4-BE49-F238E27FC236}">
                <a16:creationId xmlns:a16="http://schemas.microsoft.com/office/drawing/2014/main" id="{25D22A73-E82B-D16C-C182-ECF5764259B1}"/>
              </a:ext>
            </a:extLst>
          </p:cNvPr>
          <p:cNvSpPr txBox="1"/>
          <p:nvPr/>
        </p:nvSpPr>
        <p:spPr>
          <a:xfrm>
            <a:off x="7274560" y="1359438"/>
            <a:ext cx="4521200" cy="3262432"/>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a:t>
            </a:r>
            <a:r>
              <a:rPr kumimoji="1" lang="en-US" altLang="ja-JP" sz="2400" dirty="0">
                <a:latin typeface="UD デジタル 教科書体 NP-B" panose="02020700000000000000" pitchFamily="18" charset="-128"/>
                <a:ea typeface="UD デジタル 教科書体 NP-B" panose="02020700000000000000" pitchFamily="18" charset="-128"/>
              </a:rPr>
              <a:t>1514</a:t>
            </a:r>
            <a:r>
              <a:rPr lang="ja-JP" altLang="en-US" sz="2400" dirty="0">
                <a:latin typeface="UD デジタル 教科書体 NP-B" panose="02020700000000000000" pitchFamily="18" charset="-128"/>
                <a:ea typeface="UD デジタル 教科書体 NP-B" panose="02020700000000000000" pitchFamily="18" charset="-128"/>
              </a:rPr>
              <a:t>～</a:t>
            </a:r>
            <a:r>
              <a:rPr lang="en-US" altLang="ja-JP" sz="2400" dirty="0">
                <a:latin typeface="UD デジタル 教科書体 NP-B" panose="02020700000000000000" pitchFamily="18" charset="-128"/>
                <a:ea typeface="UD デジタル 教科書体 NP-B" panose="02020700000000000000" pitchFamily="18" charset="-128"/>
              </a:rPr>
              <a:t>1866</a:t>
            </a:r>
            <a:r>
              <a:rPr lang="ja-JP" altLang="en-US" sz="2400" dirty="0">
                <a:latin typeface="UD デジタル 教科書体 NP-B" panose="02020700000000000000" pitchFamily="18" charset="-128"/>
                <a:ea typeface="UD デジタル 教科書体 NP-B" panose="02020700000000000000" pitchFamily="18" charset="-128"/>
              </a:rPr>
              <a:t>年にアフリカ</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400" dirty="0">
                <a:latin typeface="UD デジタル 教科書体 NP-B" panose="02020700000000000000" pitchFamily="18" charset="-128"/>
                <a:ea typeface="UD デジタル 教科書体 NP-B" panose="02020700000000000000" pitchFamily="18" charset="-128"/>
              </a:rPr>
              <a:t>　　　　き　　どれい　　いちばんおお</a:t>
            </a:r>
            <a:endParaRPr lang="en-US" altLang="ja-JP" sz="1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から来た奴隷が一番多かったのは</a:t>
            </a:r>
            <a:r>
              <a:rPr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　ブラジル　）</a:t>
            </a:r>
            <a:endParaRPr lang="en-US" altLang="ja-JP" sz="2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ばんめ　おお</a:t>
            </a:r>
            <a:endParaRPr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・２番目に多かったのは</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　　　かい　</a:t>
            </a:r>
            <a:endParaRPr lang="en-US" altLang="ja-JP" sz="2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（カリブ海のくに）</a:t>
            </a:r>
            <a:endParaRPr lang="en-US" altLang="ja-JP" sz="2400" dirty="0">
              <a:solidFill>
                <a:srgbClr val="FF0000"/>
              </a:solidFill>
              <a:latin typeface="UD デジタル 教科書体 NP-B" panose="02020700000000000000" pitchFamily="18" charset="-128"/>
              <a:ea typeface="UD デジタル 教科書体 NP-B" panose="02020700000000000000" pitchFamily="18" charset="-128"/>
            </a:endParaRPr>
          </a:p>
          <a:p>
            <a:endParaRPr kumimoji="1" lang="ja-JP" altLang="en-US" sz="2400" dirty="0">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8DA32636-7462-2D8A-0B7C-44543ABE6FD2}"/>
              </a:ext>
            </a:extLst>
          </p:cNvPr>
          <p:cNvSpPr txBox="1"/>
          <p:nvPr/>
        </p:nvSpPr>
        <p:spPr>
          <a:xfrm>
            <a:off x="6960249" y="4339688"/>
            <a:ext cx="4988560" cy="1323439"/>
          </a:xfrm>
          <a:prstGeom prst="rect">
            <a:avLst/>
          </a:prstGeom>
          <a:noFill/>
        </p:spPr>
        <p:txBody>
          <a:bodyPr wrap="square" rtlCol="0">
            <a:spAutoFit/>
          </a:bodyPr>
          <a:lstStyle/>
          <a:p>
            <a:r>
              <a:rPr lang="ja-JP" altLang="en-US" sz="1600" dirty="0">
                <a:latin typeface="UD デジタル 教科書体 NP-B" panose="02020700000000000000" pitchFamily="18" charset="-128"/>
                <a:ea typeface="UD デジタル 教科書体 NP-B" panose="02020700000000000000" pitchFamily="18" charset="-128"/>
              </a:rPr>
              <a:t>　　　　　　　　　　　　　　　　　　　かい</a:t>
            </a:r>
            <a:endParaRPr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・どうしてブラジルやカリブ海に</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おお</a:t>
            </a:r>
            <a:endParaRPr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多いのだろう？</a:t>
            </a:r>
            <a:endParaRPr lang="en-US" altLang="ja-JP" sz="2400" dirty="0">
              <a:latin typeface="UD デジタル 教科書体 NP-B" panose="02020700000000000000" pitchFamily="18" charset="-128"/>
              <a:ea typeface="UD デジタル 教科書体 NP-B" panose="02020700000000000000" pitchFamily="18" charset="-128"/>
            </a:endParaRPr>
          </a:p>
        </p:txBody>
      </p:sp>
      <p:sp>
        <p:nvSpPr>
          <p:cNvPr id="2" name="テキスト ボックス 1">
            <a:extLst>
              <a:ext uri="{FF2B5EF4-FFF2-40B4-BE49-F238E27FC236}">
                <a16:creationId xmlns:a16="http://schemas.microsoft.com/office/drawing/2014/main" id="{910CD1EC-142A-6CFE-E471-58E7D3A93457}"/>
              </a:ext>
            </a:extLst>
          </p:cNvPr>
          <p:cNvSpPr txBox="1"/>
          <p:nvPr/>
        </p:nvSpPr>
        <p:spPr>
          <a:xfrm>
            <a:off x="233680" y="5953698"/>
            <a:ext cx="7062329" cy="584775"/>
          </a:xfrm>
          <a:prstGeom prst="rect">
            <a:avLst/>
          </a:prstGeom>
          <a:noFill/>
        </p:spPr>
        <p:txBody>
          <a:bodyPr wrap="square" rtlCol="0">
            <a:spAutoFit/>
          </a:bodyPr>
          <a:lstStyle/>
          <a:p>
            <a:r>
              <a:rPr lang="ja-JP" altLang="en-US" sz="1400" dirty="0">
                <a:latin typeface="UD デジタル 教科書体 NP-B" panose="02020700000000000000" pitchFamily="18" charset="-128"/>
                <a:ea typeface="UD デジタル 教科書体 NP-B" panose="02020700000000000000" pitchFamily="18" charset="-128"/>
              </a:rPr>
              <a:t>ず</a:t>
            </a:r>
            <a:r>
              <a:rPr kumimoji="1" lang="ja-JP" altLang="en-US" sz="1400" dirty="0">
                <a:latin typeface="UD デジタル 教科書体 NP-B" panose="02020700000000000000" pitchFamily="18" charset="-128"/>
                <a:ea typeface="UD デジタル 教科書体 NP-B" panose="02020700000000000000" pitchFamily="18" charset="-128"/>
              </a:rPr>
              <a:t>　　　　　　　　　　　　　　　　　　　　　　つ　　　　　　　　どれい　かず</a:t>
            </a:r>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図３　</a:t>
            </a:r>
            <a:r>
              <a:rPr kumimoji="1" lang="en-US" altLang="ja-JP" dirty="0">
                <a:latin typeface="UD デジタル 教科書体 NP-B" panose="02020700000000000000" pitchFamily="18" charset="-128"/>
                <a:ea typeface="UD デジタル 教科書体 NP-B" panose="02020700000000000000" pitchFamily="18" charset="-128"/>
              </a:rPr>
              <a:t>1514</a:t>
            </a:r>
            <a:r>
              <a:rPr kumimoji="1" lang="ja-JP" altLang="en-US" dirty="0">
                <a:latin typeface="UD デジタル 教科書体 NP-B" panose="02020700000000000000" pitchFamily="18" charset="-128"/>
                <a:ea typeface="UD デジタル 教科書体 NP-B" panose="02020700000000000000" pitchFamily="18" charset="-128"/>
              </a:rPr>
              <a:t>～</a:t>
            </a:r>
            <a:r>
              <a:rPr kumimoji="1" lang="en-US" altLang="ja-JP" dirty="0">
                <a:latin typeface="UD デジタル 教科書体 NP-B" panose="02020700000000000000" pitchFamily="18" charset="-128"/>
                <a:ea typeface="UD デジタル 教科書体 NP-B" panose="02020700000000000000" pitchFamily="18" charset="-128"/>
              </a:rPr>
              <a:t>1866</a:t>
            </a:r>
            <a:r>
              <a:rPr kumimoji="1" lang="ja-JP" altLang="en-US" dirty="0">
                <a:latin typeface="UD デジタル 教科書体 NP-B" panose="02020700000000000000" pitchFamily="18" charset="-128"/>
                <a:ea typeface="UD デジタル 教科書体 NP-B" panose="02020700000000000000" pitchFamily="18" charset="-128"/>
              </a:rPr>
              <a:t>年にアフリカから連れてこられた奴隷の数</a:t>
            </a:r>
          </a:p>
        </p:txBody>
      </p:sp>
      <p:pic>
        <p:nvPicPr>
          <p:cNvPr id="3" name="図 2">
            <a:extLst>
              <a:ext uri="{FF2B5EF4-FFF2-40B4-BE49-F238E27FC236}">
                <a16:creationId xmlns:a16="http://schemas.microsoft.com/office/drawing/2014/main" id="{A8645DF0-A61E-7087-F8B7-9FD90024C8E2}"/>
              </a:ext>
            </a:extLst>
          </p:cNvPr>
          <p:cNvPicPr>
            <a:picLocks noChangeAspect="1"/>
          </p:cNvPicPr>
          <p:nvPr/>
        </p:nvPicPr>
        <p:blipFill>
          <a:blip r:embed="rId3"/>
          <a:stretch>
            <a:fillRect/>
          </a:stretch>
        </p:blipFill>
        <p:spPr>
          <a:xfrm>
            <a:off x="162560" y="1148080"/>
            <a:ext cx="6633023" cy="4426080"/>
          </a:xfrm>
          <a:prstGeom prst="rect">
            <a:avLst/>
          </a:prstGeom>
        </p:spPr>
      </p:pic>
      <p:sp>
        <p:nvSpPr>
          <p:cNvPr id="4" name="テキスト ボックス 3">
            <a:extLst>
              <a:ext uri="{FF2B5EF4-FFF2-40B4-BE49-F238E27FC236}">
                <a16:creationId xmlns:a16="http://schemas.microsoft.com/office/drawing/2014/main" id="{F6D5AAB8-8C5A-6B03-6FFE-4AF6E2792303}"/>
              </a:ext>
            </a:extLst>
          </p:cNvPr>
          <p:cNvSpPr txBox="1"/>
          <p:nvPr/>
        </p:nvSpPr>
        <p:spPr>
          <a:xfrm>
            <a:off x="7081520" y="6232245"/>
            <a:ext cx="5302391" cy="523220"/>
          </a:xfrm>
          <a:prstGeom prst="rect">
            <a:avLst/>
          </a:prstGeom>
          <a:noFill/>
        </p:spPr>
        <p:txBody>
          <a:bodyPr wrap="square">
            <a:spAutoFit/>
          </a:bodyPr>
          <a:lstStyle/>
          <a:p>
            <a:r>
              <a:rPr lang="en-US" altLang="ja-JP" sz="1400" dirty="0">
                <a:latin typeface="UD デジタル 教科書体 NP-R" panose="02020400000000000000" pitchFamily="18" charset="-128"/>
                <a:ea typeface="UD デジタル 教科書体 NP-R" panose="02020400000000000000" pitchFamily="18" charset="-128"/>
              </a:rPr>
              <a:t>https://www.statista.com/chart/19068/trans-atlantic-slave-trade-by-country-region/</a:t>
            </a:r>
            <a:endParaRPr lang="ja-JP" altLang="en-US" sz="14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43720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01C79A21-2229-B877-FD32-1344B69974C8}"/>
              </a:ext>
            </a:extLst>
          </p:cNvPr>
          <p:cNvSpPr txBox="1">
            <a:spLocks/>
          </p:cNvSpPr>
          <p:nvPr/>
        </p:nvSpPr>
        <p:spPr>
          <a:xfrm>
            <a:off x="1137921" y="-126683"/>
            <a:ext cx="1020481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a:latin typeface="UD デジタル 教科書体 NP-B" panose="02020700000000000000" pitchFamily="18" charset="-128"/>
                <a:ea typeface="UD デジタル 教科書体 NP-B" panose="02020700000000000000" pitchFamily="18" charset="-128"/>
              </a:rPr>
              <a:t>　　　　　　　　　　　　　　　　　　　　けい</a:t>
            </a:r>
            <a:r>
              <a:rPr lang="ja-JP" altLang="en-US"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おお</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どうしてアフリカ系のわりあいが多いの？</a:t>
            </a:r>
          </a:p>
        </p:txBody>
      </p:sp>
      <p:pic>
        <p:nvPicPr>
          <p:cNvPr id="17" name="図 16" descr="テキスト が含まれている画像&#10;&#10;AI によって生成されたコンテンツは間違っている可能性があります。">
            <a:extLst>
              <a:ext uri="{FF2B5EF4-FFF2-40B4-BE49-F238E27FC236}">
                <a16:creationId xmlns:a16="http://schemas.microsoft.com/office/drawing/2014/main" id="{9D16FCA0-2707-6EF6-4F96-D32B96FC5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00" y="1021531"/>
            <a:ext cx="7213755" cy="5242493"/>
          </a:xfrm>
          <a:prstGeom prst="rect">
            <a:avLst/>
          </a:prstGeom>
        </p:spPr>
      </p:pic>
      <p:sp>
        <p:nvSpPr>
          <p:cNvPr id="18" name="テキスト ボックス 17">
            <a:extLst>
              <a:ext uri="{FF2B5EF4-FFF2-40B4-BE49-F238E27FC236}">
                <a16:creationId xmlns:a16="http://schemas.microsoft.com/office/drawing/2014/main" id="{CBD51632-8D0D-3B1C-FBB9-CB9CF462574F}"/>
              </a:ext>
            </a:extLst>
          </p:cNvPr>
          <p:cNvSpPr txBox="1"/>
          <p:nvPr/>
        </p:nvSpPr>
        <p:spPr>
          <a:xfrm>
            <a:off x="7382933" y="1816120"/>
            <a:ext cx="4707467" cy="3139321"/>
          </a:xfrm>
          <a:prstGeom prst="rect">
            <a:avLst/>
          </a:prstGeom>
          <a:noFill/>
        </p:spPr>
        <p:txBody>
          <a:bodyPr wrap="square" rtlCol="0">
            <a:spAutoFit/>
          </a:bodyPr>
          <a:lstStyle/>
          <a:p>
            <a:r>
              <a:rPr lang="ja-JP" altLang="en-US" dirty="0">
                <a:latin typeface="UD デジタル 教科書体 NP-R" panose="02020400000000000000" pitchFamily="18" charset="-128"/>
                <a:ea typeface="UD デジタル 教科書体 NP-R" panose="02020400000000000000" pitchFamily="18" charset="-128"/>
              </a:rPr>
              <a:t>ポルトガルの会社は、奴隷制度（どれいせいど）によって安（やす）い労働力（ろうどうりょく）を使（つか）い、大きなさとうきび農園（のうえん）を経営（けいえい）した。</a:t>
            </a:r>
            <a:endParaRPr lang="en-US" altLang="ja-JP" dirty="0">
              <a:latin typeface="UD デジタル 教科書体 NP-R" panose="02020400000000000000" pitchFamily="18" charset="-128"/>
              <a:ea typeface="UD デジタル 教科書体 NP-R" panose="02020400000000000000" pitchFamily="18" charset="-128"/>
            </a:endParaRPr>
          </a:p>
          <a:p>
            <a:r>
              <a:rPr lang="en-US" altLang="ja-JP" dirty="0">
                <a:latin typeface="UD デジタル 教科書体 NP-R" panose="02020400000000000000" pitchFamily="18" charset="-128"/>
                <a:ea typeface="UD デジタル 教科書体 NP-R" panose="02020400000000000000" pitchFamily="18" charset="-128"/>
              </a:rPr>
              <a:t>Portuguese company operated large-scale sugarcane plantations using slavery for low-cost labor</a:t>
            </a:r>
          </a:p>
          <a:p>
            <a:endParaRPr lang="en-US" altLang="ja-JP" dirty="0">
              <a:latin typeface="UD デジタル 教科書体 NP-R" panose="02020400000000000000" pitchFamily="18" charset="-128"/>
              <a:ea typeface="UD デジタル 教科書体 NP-R" panose="02020400000000000000" pitchFamily="18" charset="-128"/>
            </a:endParaRPr>
          </a:p>
          <a:p>
            <a:endParaRPr kumimoji="1" lang="en-US" altLang="ja-JP" dirty="0">
              <a:latin typeface="UD デジタル 教科書体 NP-R" panose="02020400000000000000" pitchFamily="18" charset="-128"/>
              <a:ea typeface="UD デジタル 教科書体 NP-R" panose="02020400000000000000" pitchFamily="18" charset="-128"/>
            </a:endParaRPr>
          </a:p>
          <a:p>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9" name="テキスト ボックス 18">
            <a:extLst>
              <a:ext uri="{FF2B5EF4-FFF2-40B4-BE49-F238E27FC236}">
                <a16:creationId xmlns:a16="http://schemas.microsoft.com/office/drawing/2014/main" id="{52F8A2E3-37D8-8E5E-D229-BC60A0B23FA7}"/>
              </a:ext>
            </a:extLst>
          </p:cNvPr>
          <p:cNvSpPr txBox="1"/>
          <p:nvPr/>
        </p:nvSpPr>
        <p:spPr>
          <a:xfrm>
            <a:off x="0" y="6199071"/>
            <a:ext cx="9042556" cy="646331"/>
          </a:xfrm>
          <a:prstGeom prst="rect">
            <a:avLst/>
          </a:prstGeom>
          <a:noFill/>
        </p:spPr>
        <p:txBody>
          <a:bodyPr wrap="square" rtlCol="0">
            <a:spAutoFit/>
          </a:bodyPr>
          <a:lstStyle/>
          <a:p>
            <a:r>
              <a:rPr kumimoji="1" lang="en-US" altLang="ja-JP" dirty="0">
                <a:latin typeface="UD デジタル 教科書体 NP-R" panose="02020400000000000000" pitchFamily="18" charset="-128"/>
                <a:ea typeface="UD デジタル 教科書体 NP-R" panose="02020400000000000000" pitchFamily="18" charset="-128"/>
              </a:rPr>
              <a:t>18</a:t>
            </a:r>
            <a:r>
              <a:rPr lang="en-US" altLang="ja-JP" dirty="0">
                <a:latin typeface="UD デジタル 教科書体 NP-R" panose="02020400000000000000" pitchFamily="18" charset="-128"/>
                <a:ea typeface="UD デジタル 教科書体 NP-R" panose="02020400000000000000" pitchFamily="18" charset="-128"/>
              </a:rPr>
              <a:t>80</a:t>
            </a:r>
            <a:r>
              <a:rPr lang="ja-JP" altLang="en-US" dirty="0">
                <a:latin typeface="UD デジタル 教科書体 NP-R" panose="02020400000000000000" pitchFamily="18" charset="-128"/>
                <a:ea typeface="UD デジタル 教科書体 NP-R" panose="02020400000000000000" pitchFamily="18" charset="-128"/>
              </a:rPr>
              <a:t>年ごろのさとうきび農園（のうえん）とさとう工場（こうじょう）</a:t>
            </a:r>
            <a:endParaRPr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さとうを作るためにはたくさんの労働力（ろうどうりょく）が必要（ひつよう）</a:t>
            </a:r>
          </a:p>
        </p:txBody>
      </p:sp>
      <p:pic>
        <p:nvPicPr>
          <p:cNvPr id="20" name="図 19" descr="屋内, テーブル, 座る, フルーツ が含まれている画像&#10;&#10;AI によって生成されたコンテンツは間違っている可能性があります。">
            <a:extLst>
              <a:ext uri="{FF2B5EF4-FFF2-40B4-BE49-F238E27FC236}">
                <a16:creationId xmlns:a16="http://schemas.microsoft.com/office/drawing/2014/main" id="{9849F08A-8398-4A48-1352-F4DDB8858F9A}"/>
              </a:ext>
            </a:extLst>
          </p:cNvPr>
          <p:cNvPicPr>
            <a:picLocks noChangeAspect="1"/>
          </p:cNvPicPr>
          <p:nvPr/>
        </p:nvPicPr>
        <p:blipFill>
          <a:blip r:embed="rId4">
            <a:extLst>
              <a:ext uri="{28A0092B-C50C-407E-A947-70E740481C1C}">
                <a14:useLocalDpi xmlns:a14="http://schemas.microsoft.com/office/drawing/2010/main" val="0"/>
              </a:ext>
            </a:extLst>
          </a:blip>
          <a:srcRect t="10618"/>
          <a:stretch/>
        </p:blipFill>
        <p:spPr>
          <a:xfrm>
            <a:off x="7225045" y="4053609"/>
            <a:ext cx="3026893" cy="1803663"/>
          </a:xfrm>
          <a:prstGeom prst="rect">
            <a:avLst/>
          </a:prstGeom>
        </p:spPr>
      </p:pic>
      <p:sp>
        <p:nvSpPr>
          <p:cNvPr id="21" name="テキスト ボックス 20">
            <a:extLst>
              <a:ext uri="{FF2B5EF4-FFF2-40B4-BE49-F238E27FC236}">
                <a16:creationId xmlns:a16="http://schemas.microsoft.com/office/drawing/2014/main" id="{F0308BCC-6361-E962-EA5D-5E061E2E7333}"/>
              </a:ext>
            </a:extLst>
          </p:cNvPr>
          <p:cNvSpPr txBox="1"/>
          <p:nvPr/>
        </p:nvSpPr>
        <p:spPr>
          <a:xfrm>
            <a:off x="8521391" y="5857272"/>
            <a:ext cx="5299556" cy="1015663"/>
          </a:xfrm>
          <a:prstGeom prst="rect">
            <a:avLst/>
          </a:prstGeom>
          <a:noFill/>
        </p:spPr>
        <p:txBody>
          <a:bodyPr wrap="square" rtlCol="0">
            <a:spAutoFit/>
          </a:bodyPr>
          <a:lstStyle/>
          <a:p>
            <a:r>
              <a:rPr kumimoji="1" lang="ja-JP" altLang="en-US" sz="2000" dirty="0">
                <a:solidFill>
                  <a:srgbClr val="C00000"/>
                </a:solidFill>
                <a:latin typeface="UD デジタル 教科書体 NP-B" panose="02020700000000000000" pitchFamily="18" charset="-128"/>
                <a:ea typeface="UD デジタル 教科書体 NP-B" panose="02020700000000000000" pitchFamily="18" charset="-128"/>
              </a:rPr>
              <a:t>さとうきび　</a:t>
            </a:r>
            <a:r>
              <a:rPr kumimoji="1" lang="en-US" altLang="ja-JP" sz="2000" dirty="0">
                <a:solidFill>
                  <a:srgbClr val="C00000"/>
                </a:solidFill>
                <a:latin typeface="UD デジタル 教科書体 NP-B" panose="02020700000000000000" pitchFamily="18" charset="-128"/>
                <a:ea typeface="UD デジタル 教科書体 NP-B" panose="02020700000000000000" pitchFamily="18" charset="-128"/>
              </a:rPr>
              <a:t>sugarcane</a:t>
            </a:r>
          </a:p>
          <a:p>
            <a:r>
              <a:rPr lang="ja-JP" altLang="en-US" sz="2000" dirty="0">
                <a:solidFill>
                  <a:srgbClr val="C00000"/>
                </a:solidFill>
                <a:latin typeface="UD デジタル 教科書体 NP-B" panose="02020700000000000000" pitchFamily="18" charset="-128"/>
                <a:ea typeface="UD デジタル 教科書体 NP-B" panose="02020700000000000000" pitchFamily="18" charset="-128"/>
              </a:rPr>
              <a:t>を作れるのはどんなところ？</a:t>
            </a:r>
            <a:endParaRPr lang="en-US" altLang="ja-JP" sz="2000" dirty="0">
              <a:solidFill>
                <a:srgbClr val="C00000"/>
              </a:solidFill>
              <a:latin typeface="UD デジタル 教科書体 NP-B" panose="02020700000000000000" pitchFamily="18" charset="-128"/>
              <a:ea typeface="UD デジタル 教科書体 NP-B" panose="02020700000000000000" pitchFamily="18" charset="-128"/>
            </a:endParaRPr>
          </a:p>
          <a:p>
            <a:r>
              <a:rPr lang="ja-JP" altLang="en-US" sz="2000" dirty="0">
                <a:solidFill>
                  <a:srgbClr val="C00000"/>
                </a:solidFill>
                <a:latin typeface="UD デジタル 教科書体 NP-B" panose="02020700000000000000" pitchFamily="18" charset="-128"/>
                <a:ea typeface="UD デジタル 教科書体 NP-B" panose="02020700000000000000" pitchFamily="18" charset="-128"/>
              </a:rPr>
              <a:t>（気温きおん）</a:t>
            </a:r>
            <a:endParaRPr lang="en-US" altLang="ja-JP" sz="2000" dirty="0">
              <a:solidFill>
                <a:srgbClr val="C00000"/>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519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74F0D1B-17EF-9158-4A21-8C8F58D6D69E}"/>
              </a:ext>
            </a:extLst>
          </p:cNvPr>
          <p:cNvPicPr>
            <a:picLocks noChangeAspect="1"/>
          </p:cNvPicPr>
          <p:nvPr/>
        </p:nvPicPr>
        <p:blipFill>
          <a:blip r:embed="rId2"/>
          <a:stretch>
            <a:fillRect/>
          </a:stretch>
        </p:blipFill>
        <p:spPr>
          <a:xfrm>
            <a:off x="341518" y="1235586"/>
            <a:ext cx="3485415" cy="2075820"/>
          </a:xfrm>
          <a:prstGeom prst="rect">
            <a:avLst/>
          </a:prstGeom>
        </p:spPr>
      </p:pic>
      <p:pic>
        <p:nvPicPr>
          <p:cNvPr id="6" name="図 5" descr="ビールの入ったグラス&#10;&#10;AI によって生成されたコンテンツは間違っている可能性があります。">
            <a:extLst>
              <a:ext uri="{FF2B5EF4-FFF2-40B4-BE49-F238E27FC236}">
                <a16:creationId xmlns:a16="http://schemas.microsoft.com/office/drawing/2014/main" id="{EF323938-C8F5-F74E-D60E-1516CD2B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18" y="3429000"/>
            <a:ext cx="4938438" cy="3292292"/>
          </a:xfrm>
          <a:prstGeom prst="rect">
            <a:avLst/>
          </a:prstGeom>
        </p:spPr>
      </p:pic>
      <p:pic>
        <p:nvPicPr>
          <p:cNvPr id="8" name="図 7" descr="建物, 屋外, テーブル, 食品 が含まれている画像&#10;&#10;AI によって生成されたコンテンツは間違っている可能性があります。">
            <a:extLst>
              <a:ext uri="{FF2B5EF4-FFF2-40B4-BE49-F238E27FC236}">
                <a16:creationId xmlns:a16="http://schemas.microsoft.com/office/drawing/2014/main" id="{B68127CA-E01B-0290-35E2-0E200E93B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703" y="2411420"/>
            <a:ext cx="6464808" cy="4309872"/>
          </a:xfrm>
          <a:prstGeom prst="rect">
            <a:avLst/>
          </a:prstGeom>
        </p:spPr>
      </p:pic>
      <p:sp>
        <p:nvSpPr>
          <p:cNvPr id="9" name="テキスト ボックス 8">
            <a:extLst>
              <a:ext uri="{FF2B5EF4-FFF2-40B4-BE49-F238E27FC236}">
                <a16:creationId xmlns:a16="http://schemas.microsoft.com/office/drawing/2014/main" id="{F68FA074-ED8B-38C8-BED6-0EEBFF8F1569}"/>
              </a:ext>
            </a:extLst>
          </p:cNvPr>
          <p:cNvSpPr txBox="1"/>
          <p:nvPr/>
        </p:nvSpPr>
        <p:spPr>
          <a:xfrm>
            <a:off x="970845" y="246694"/>
            <a:ext cx="10732882" cy="1077218"/>
          </a:xfrm>
          <a:prstGeom prst="rect">
            <a:avLst/>
          </a:prstGeom>
          <a:noFill/>
        </p:spPr>
        <p:txBody>
          <a:bodyPr wrap="square" rtlCol="0">
            <a:spAutoFit/>
          </a:bodyPr>
          <a:lstStyle/>
          <a:p>
            <a:r>
              <a:rPr kumimoji="1" lang="ja-JP" altLang="en-US" sz="3200" dirty="0">
                <a:latin typeface="UD デジタル 教科書体 NP-B" panose="02020700000000000000" pitchFamily="18" charset="-128"/>
                <a:ea typeface="UD デジタル 教科書体 NP-B" panose="02020700000000000000" pitchFamily="18" charset="-128"/>
              </a:rPr>
              <a:t>さとうきび　</a:t>
            </a:r>
            <a:r>
              <a:rPr kumimoji="1" lang="en-US" altLang="ja-JP" sz="3200" dirty="0">
                <a:latin typeface="UD デジタル 教科書体 NP-B" panose="02020700000000000000" pitchFamily="18" charset="-128"/>
                <a:ea typeface="UD デジタル 教科書体 NP-B" panose="02020700000000000000" pitchFamily="18" charset="-128"/>
              </a:rPr>
              <a:t>sugarcane</a:t>
            </a:r>
            <a:r>
              <a:rPr kumimoji="1" lang="ja-JP" altLang="en-US" sz="3200" dirty="0">
                <a:latin typeface="UD デジタル 教科書体 NP-B" panose="02020700000000000000" pitchFamily="18" charset="-128"/>
                <a:ea typeface="UD デジタル 教科書体 NP-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を作れるのはどんなところ？（気温きおん）</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86021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タイムライン&#10;&#10;AI によって生成されたコンテンツは間違っている可能性があります。">
            <a:extLst>
              <a:ext uri="{FF2B5EF4-FFF2-40B4-BE49-F238E27FC236}">
                <a16:creationId xmlns:a16="http://schemas.microsoft.com/office/drawing/2014/main" id="{8DF72404-122E-566C-DB90-50DA94938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19" y="983899"/>
            <a:ext cx="5125599" cy="5125599"/>
          </a:xfrm>
          <a:prstGeom prst="rect">
            <a:avLst/>
          </a:prstGeom>
        </p:spPr>
      </p:pic>
      <p:sp>
        <p:nvSpPr>
          <p:cNvPr id="7" name="テキスト ボックス 6">
            <a:extLst>
              <a:ext uri="{FF2B5EF4-FFF2-40B4-BE49-F238E27FC236}">
                <a16:creationId xmlns:a16="http://schemas.microsoft.com/office/drawing/2014/main" id="{6ACF84D4-590A-C94F-8D3E-69F565570BB5}"/>
              </a:ext>
            </a:extLst>
          </p:cNvPr>
          <p:cNvSpPr txBox="1"/>
          <p:nvPr/>
        </p:nvSpPr>
        <p:spPr>
          <a:xfrm>
            <a:off x="1863162" y="193566"/>
            <a:ext cx="8465675" cy="769441"/>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　　　　　　　　　　　　　　</a:t>
            </a:r>
            <a:r>
              <a:rPr kumimoji="1" lang="ja-JP" altLang="en-US" sz="1600" dirty="0">
                <a:latin typeface="UD デジタル 教科書体 NP-B" panose="02020700000000000000" pitchFamily="18" charset="-128"/>
                <a:ea typeface="UD デジタル 教科書体 NP-B" panose="02020700000000000000" pitchFamily="18" charset="-128"/>
              </a:rPr>
              <a:t>ねったい　つく　　　　　　　　　　　　　　　はこ</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さとうきびは熱帯で作られてヨーロッパに運ばれた</a:t>
            </a:r>
          </a:p>
        </p:txBody>
      </p:sp>
      <p:sp>
        <p:nvSpPr>
          <p:cNvPr id="2" name="テキスト ボックス 1">
            <a:extLst>
              <a:ext uri="{FF2B5EF4-FFF2-40B4-BE49-F238E27FC236}">
                <a16:creationId xmlns:a16="http://schemas.microsoft.com/office/drawing/2014/main" id="{4679F874-379C-31B7-61D5-0021063C3244}"/>
              </a:ext>
            </a:extLst>
          </p:cNvPr>
          <p:cNvSpPr txBox="1"/>
          <p:nvPr/>
        </p:nvSpPr>
        <p:spPr>
          <a:xfrm>
            <a:off x="2376117" y="3258186"/>
            <a:ext cx="1849120" cy="369332"/>
          </a:xfrm>
          <a:prstGeom prst="rect">
            <a:avLst/>
          </a:prstGeom>
          <a:noFill/>
        </p:spPr>
        <p:txBody>
          <a:bodyPr wrap="square" rtlCol="0">
            <a:spAutoFit/>
          </a:bodyPr>
          <a:lstStyle/>
          <a:p>
            <a:r>
              <a:rPr kumimoji="1" lang="ja-JP" altLang="en-US" dirty="0">
                <a:latin typeface="UD デジタル 教科書体 NP-B" panose="02020700000000000000" pitchFamily="18" charset="-128"/>
                <a:ea typeface="UD デジタル 教科書体 NP-B" panose="02020700000000000000" pitchFamily="18" charset="-128"/>
              </a:rPr>
              <a:t>ブラジル</a:t>
            </a:r>
          </a:p>
        </p:txBody>
      </p:sp>
      <p:sp>
        <p:nvSpPr>
          <p:cNvPr id="3" name="テキスト ボックス 2">
            <a:extLst>
              <a:ext uri="{FF2B5EF4-FFF2-40B4-BE49-F238E27FC236}">
                <a16:creationId xmlns:a16="http://schemas.microsoft.com/office/drawing/2014/main" id="{EC7D06B6-EB18-B219-A26E-9499170431E5}"/>
              </a:ext>
            </a:extLst>
          </p:cNvPr>
          <p:cNvSpPr txBox="1"/>
          <p:nvPr/>
        </p:nvSpPr>
        <p:spPr>
          <a:xfrm>
            <a:off x="673822" y="2992729"/>
            <a:ext cx="843793" cy="530915"/>
          </a:xfrm>
          <a:prstGeom prst="rect">
            <a:avLst/>
          </a:prstGeom>
          <a:solidFill>
            <a:schemeClr val="bg1"/>
          </a:solidFill>
        </p:spPr>
        <p:txBody>
          <a:bodyPr wrap="square" rtlCol="0">
            <a:spAutoFit/>
          </a:bodyPr>
          <a:lstStyle/>
          <a:p>
            <a:r>
              <a:rPr kumimoji="1" lang="ja-JP" altLang="en-US" sz="1050" dirty="0">
                <a:latin typeface="UD デジタル 教科書体 NP-B" panose="02020700000000000000" pitchFamily="18" charset="-128"/>
                <a:ea typeface="UD デジタル 教科書体 NP-B" panose="02020700000000000000" pitchFamily="18" charset="-128"/>
              </a:rPr>
              <a:t>せきどう</a:t>
            </a:r>
            <a:endParaRPr kumimoji="1" lang="en-US" altLang="ja-JP" sz="1050"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赤道</a:t>
            </a:r>
          </a:p>
        </p:txBody>
      </p:sp>
      <p:sp>
        <p:nvSpPr>
          <p:cNvPr id="9" name="テキスト ボックス 8">
            <a:extLst>
              <a:ext uri="{FF2B5EF4-FFF2-40B4-BE49-F238E27FC236}">
                <a16:creationId xmlns:a16="http://schemas.microsoft.com/office/drawing/2014/main" id="{25D48938-F40C-F09A-A69F-18DEB054778D}"/>
              </a:ext>
            </a:extLst>
          </p:cNvPr>
          <p:cNvSpPr txBox="1"/>
          <p:nvPr/>
        </p:nvSpPr>
        <p:spPr>
          <a:xfrm>
            <a:off x="238873" y="4515028"/>
            <a:ext cx="1507108" cy="769441"/>
          </a:xfrm>
          <a:prstGeom prst="rect">
            <a:avLst/>
          </a:prstGeom>
          <a:noFill/>
        </p:spPr>
        <p:txBody>
          <a:bodyPr wrap="square" rtlCol="0">
            <a:spAutoFit/>
          </a:bodyPr>
          <a:lstStyle/>
          <a:p>
            <a:r>
              <a:rPr kumimoji="1" lang="ja-JP" altLang="en-US" sz="1600" dirty="0">
                <a:latin typeface="UD デジタル 教科書体 NP-B" panose="02020700000000000000" pitchFamily="18" charset="-128"/>
                <a:ea typeface="UD デジタル 教科書体 NP-B" panose="02020700000000000000" pitchFamily="18" charset="-128"/>
              </a:rPr>
              <a:t>ねったい</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熱帯</a:t>
            </a:r>
          </a:p>
        </p:txBody>
      </p:sp>
      <p:sp>
        <p:nvSpPr>
          <p:cNvPr id="12" name="テキスト ボックス 11">
            <a:extLst>
              <a:ext uri="{FF2B5EF4-FFF2-40B4-BE49-F238E27FC236}">
                <a16:creationId xmlns:a16="http://schemas.microsoft.com/office/drawing/2014/main" id="{CCFD2CEC-6CDD-16AB-40D2-0C14561DC9C4}"/>
              </a:ext>
            </a:extLst>
          </p:cNvPr>
          <p:cNvSpPr txBox="1"/>
          <p:nvPr/>
        </p:nvSpPr>
        <p:spPr>
          <a:xfrm>
            <a:off x="1863161" y="6278880"/>
            <a:ext cx="4072362" cy="553998"/>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ず　　　　きこうたい　ちず</a:t>
            </a:r>
            <a:endParaRPr kumimoji="1" lang="en-US" altLang="ja-JP" sz="1200"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図４　気候帯の地図</a:t>
            </a:r>
          </a:p>
        </p:txBody>
      </p:sp>
      <p:sp>
        <p:nvSpPr>
          <p:cNvPr id="13" name="テキスト ボックス 12">
            <a:extLst>
              <a:ext uri="{FF2B5EF4-FFF2-40B4-BE49-F238E27FC236}">
                <a16:creationId xmlns:a16="http://schemas.microsoft.com/office/drawing/2014/main" id="{46D03DB1-891E-B376-BEDD-F773CC20A21D}"/>
              </a:ext>
            </a:extLst>
          </p:cNvPr>
          <p:cNvSpPr txBox="1"/>
          <p:nvPr/>
        </p:nvSpPr>
        <p:spPr>
          <a:xfrm>
            <a:off x="4225237" y="6437049"/>
            <a:ext cx="1821585" cy="369332"/>
          </a:xfrm>
          <a:prstGeom prst="rect">
            <a:avLst/>
          </a:prstGeom>
          <a:noFill/>
        </p:spPr>
        <p:txBody>
          <a:bodyPr wrap="square" rtlCol="0">
            <a:spAutoFit/>
          </a:bodyPr>
          <a:lstStyle/>
          <a:p>
            <a:r>
              <a:rPr kumimoji="1" lang="en-US" altLang="ja-JP" dirty="0">
                <a:latin typeface="UD デジタル 教科書体 NP-B" panose="02020700000000000000" pitchFamily="18" charset="-128"/>
                <a:ea typeface="UD デジタル 教科書体 NP-B" panose="02020700000000000000" pitchFamily="18" charset="-128"/>
              </a:rPr>
              <a:t>Climate map</a:t>
            </a:r>
            <a:r>
              <a:rPr kumimoji="1" lang="ja-JP" altLang="en-US" dirty="0">
                <a:latin typeface="UD デジタル 教科書体 NP-B" panose="02020700000000000000" pitchFamily="18" charset="-128"/>
                <a:ea typeface="UD デジタル 教科書体 NP-B" panose="02020700000000000000" pitchFamily="18" charset="-128"/>
              </a:rPr>
              <a:t>　　</a:t>
            </a:r>
          </a:p>
        </p:txBody>
      </p:sp>
      <p:sp>
        <p:nvSpPr>
          <p:cNvPr id="14" name="テキスト ボックス 13">
            <a:extLst>
              <a:ext uri="{FF2B5EF4-FFF2-40B4-BE49-F238E27FC236}">
                <a16:creationId xmlns:a16="http://schemas.microsoft.com/office/drawing/2014/main" id="{985815E0-C395-D362-520C-077300A4C4D1}"/>
              </a:ext>
            </a:extLst>
          </p:cNvPr>
          <p:cNvSpPr txBox="1"/>
          <p:nvPr/>
        </p:nvSpPr>
        <p:spPr>
          <a:xfrm>
            <a:off x="5935523" y="6453524"/>
            <a:ext cx="1107303" cy="369332"/>
          </a:xfrm>
          <a:prstGeom prst="rect">
            <a:avLst/>
          </a:prstGeom>
          <a:noFill/>
        </p:spPr>
        <p:txBody>
          <a:bodyPr wrap="square" rtlCol="0">
            <a:spAutoFit/>
          </a:bodyPr>
          <a:lstStyle/>
          <a:p>
            <a:r>
              <a:rPr kumimoji="1" lang="km-KH" altLang="ja-JP"/>
              <a:t>ផែនទីអាកាសធាតុ</a:t>
            </a:r>
            <a:r>
              <a:rPr kumimoji="1" lang="ja-JP" altLang="en-US"/>
              <a:t>　</a:t>
            </a:r>
            <a:endParaRPr kumimoji="1" lang="ja-JP" altLang="en-US" dirty="0"/>
          </a:p>
        </p:txBody>
      </p:sp>
      <p:sp>
        <p:nvSpPr>
          <p:cNvPr id="15" name="テキスト ボックス 14">
            <a:extLst>
              <a:ext uri="{FF2B5EF4-FFF2-40B4-BE49-F238E27FC236}">
                <a16:creationId xmlns:a16="http://schemas.microsoft.com/office/drawing/2014/main" id="{5E84530E-8DC6-4763-C70E-37AD308CE7A0}"/>
              </a:ext>
            </a:extLst>
          </p:cNvPr>
          <p:cNvSpPr txBox="1"/>
          <p:nvPr/>
        </p:nvSpPr>
        <p:spPr>
          <a:xfrm>
            <a:off x="6931527" y="6450862"/>
            <a:ext cx="1821585" cy="369332"/>
          </a:xfrm>
          <a:prstGeom prst="rect">
            <a:avLst/>
          </a:prstGeom>
          <a:noFill/>
        </p:spPr>
        <p:txBody>
          <a:bodyPr wrap="square" rtlCol="0">
            <a:spAutoFit/>
          </a:bodyPr>
          <a:lstStyle/>
          <a:p>
            <a:r>
              <a:rPr kumimoji="1" lang="en-US" altLang="ja-JP"/>
              <a:t>bản đồ khí hậu</a:t>
            </a:r>
            <a:endParaRPr kumimoji="1" lang="ja-JP" altLang="en-US" dirty="0"/>
          </a:p>
        </p:txBody>
      </p:sp>
      <p:sp>
        <p:nvSpPr>
          <p:cNvPr id="16" name="テキスト ボックス 15">
            <a:extLst>
              <a:ext uri="{FF2B5EF4-FFF2-40B4-BE49-F238E27FC236}">
                <a16:creationId xmlns:a16="http://schemas.microsoft.com/office/drawing/2014/main" id="{D5960292-B4E3-75C3-6B04-375C27481374}"/>
              </a:ext>
            </a:extLst>
          </p:cNvPr>
          <p:cNvSpPr txBox="1"/>
          <p:nvPr/>
        </p:nvSpPr>
        <p:spPr>
          <a:xfrm>
            <a:off x="8580782" y="6497028"/>
            <a:ext cx="3496110" cy="276999"/>
          </a:xfrm>
          <a:prstGeom prst="rect">
            <a:avLst/>
          </a:prstGeom>
          <a:noFill/>
        </p:spPr>
        <p:txBody>
          <a:bodyPr wrap="square" rtlCol="0">
            <a:spAutoFit/>
          </a:bodyPr>
          <a:lstStyle/>
          <a:p>
            <a:r>
              <a:rPr kumimoji="1" lang="az-Cyrl-AZ" altLang="ja-JP" sz="1200"/>
              <a:t>климатическая карта</a:t>
            </a:r>
            <a:endParaRPr kumimoji="1" lang="ja-JP" altLang="en-US" sz="1200" dirty="0"/>
          </a:p>
        </p:txBody>
      </p:sp>
      <p:pic>
        <p:nvPicPr>
          <p:cNvPr id="18" name="図 17" descr="テキスト が含まれている画像&#10;&#10;AI によって生成されたコンテンツは間違っている可能性があります。">
            <a:extLst>
              <a:ext uri="{FF2B5EF4-FFF2-40B4-BE49-F238E27FC236}">
                <a16:creationId xmlns:a16="http://schemas.microsoft.com/office/drawing/2014/main" id="{16D09A10-0DE1-6EC5-6213-E75D87816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7866" y="1339356"/>
            <a:ext cx="4110808" cy="4595466"/>
          </a:xfrm>
          <a:prstGeom prst="rect">
            <a:avLst/>
          </a:prstGeom>
        </p:spPr>
      </p:pic>
      <p:pic>
        <p:nvPicPr>
          <p:cNvPr id="19" name="図 18" descr="屋内, テーブル, 座る, フルーツ が含まれている画像&#10;&#10;AI によって生成されたコンテンツは間違っている可能性があります。">
            <a:extLst>
              <a:ext uri="{FF2B5EF4-FFF2-40B4-BE49-F238E27FC236}">
                <a16:creationId xmlns:a16="http://schemas.microsoft.com/office/drawing/2014/main" id="{A824917A-1AF2-8E2F-9EB4-BDC624AD5025}"/>
              </a:ext>
            </a:extLst>
          </p:cNvPr>
          <p:cNvPicPr>
            <a:picLocks noChangeAspect="1"/>
          </p:cNvPicPr>
          <p:nvPr/>
        </p:nvPicPr>
        <p:blipFill>
          <a:blip r:embed="rId5">
            <a:extLst>
              <a:ext uri="{28A0092B-C50C-407E-A947-70E740481C1C}">
                <a14:useLocalDpi xmlns:a14="http://schemas.microsoft.com/office/drawing/2010/main" val="0"/>
              </a:ext>
            </a:extLst>
          </a:blip>
          <a:srcRect l="8313" t="10618" r="6840"/>
          <a:stretch/>
        </p:blipFill>
        <p:spPr>
          <a:xfrm>
            <a:off x="83537" y="5284469"/>
            <a:ext cx="1095610" cy="769442"/>
          </a:xfrm>
          <a:prstGeom prst="rect">
            <a:avLst/>
          </a:prstGeom>
        </p:spPr>
      </p:pic>
      <p:sp>
        <p:nvSpPr>
          <p:cNvPr id="23" name="矢印: 折線 22">
            <a:extLst>
              <a:ext uri="{FF2B5EF4-FFF2-40B4-BE49-F238E27FC236}">
                <a16:creationId xmlns:a16="http://schemas.microsoft.com/office/drawing/2014/main" id="{064E2104-DBC5-1E76-C19C-D38821687C5E}"/>
              </a:ext>
            </a:extLst>
          </p:cNvPr>
          <p:cNvSpPr/>
          <p:nvPr/>
        </p:nvSpPr>
        <p:spPr>
          <a:xfrm>
            <a:off x="2472267" y="2370667"/>
            <a:ext cx="843793" cy="887519"/>
          </a:xfrm>
          <a:prstGeom prst="ben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368504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DC2AFF-4F01-ED6A-4E0E-CAA9482CCCF0}"/>
              </a:ext>
            </a:extLst>
          </p:cNvPr>
          <p:cNvSpPr>
            <a:spLocks noGrp="1"/>
          </p:cNvSpPr>
          <p:nvPr>
            <p:ph type="title"/>
          </p:nvPr>
        </p:nvSpPr>
        <p:spPr/>
        <p:txBody>
          <a:bodyPr/>
          <a:lstStyle/>
          <a:p>
            <a:r>
              <a:rPr lang="ja-JP" altLang="en-US" dirty="0">
                <a:latin typeface="UD デジタル 教科書体 NP-B" panose="02020700000000000000" pitchFamily="18" charset="-128"/>
                <a:ea typeface="UD デジタル 教科書体 NP-B" panose="02020700000000000000" pitchFamily="18" charset="-128"/>
              </a:rPr>
              <a:t>まとめ</a:t>
            </a:r>
            <a:br>
              <a:rPr lang="ja-JP" altLang="en-US" dirty="0">
                <a:latin typeface="UD デジタル 教科書体 NP-B" panose="02020700000000000000" pitchFamily="18" charset="-128"/>
                <a:ea typeface="UD デジタル 教科書体 NP-B" panose="02020700000000000000" pitchFamily="18" charset="-128"/>
              </a:rPr>
            </a:b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a:extLst>
              <a:ext uri="{FF2B5EF4-FFF2-40B4-BE49-F238E27FC236}">
                <a16:creationId xmlns:a16="http://schemas.microsoft.com/office/drawing/2014/main" id="{291AA577-D766-44D8-EC54-E658801B49A3}"/>
              </a:ext>
            </a:extLst>
          </p:cNvPr>
          <p:cNvSpPr>
            <a:spLocks noGrp="1"/>
          </p:cNvSpPr>
          <p:nvPr>
            <p:ph idx="1"/>
          </p:nvPr>
        </p:nvSpPr>
        <p:spPr/>
        <p:txBody>
          <a:bodyPr vert="horz" lIns="91440" tIns="45720" rIns="91440" bIns="45720" rtlCol="0" anchor="t">
            <a:normAutofit/>
          </a:bodyPr>
          <a:lstStyle/>
          <a:p>
            <a:endParaRPr lang="ja-JP" altLang="en-US" dirty="0">
              <a:ea typeface="游ゴシック"/>
            </a:endParaRPr>
          </a:p>
          <a:p>
            <a:pPr marL="0" indent="0">
              <a:buNone/>
            </a:pPr>
            <a:endParaRPr lang="ja-JP" altLang="en-US" dirty="0">
              <a:ea typeface="游ゴシック"/>
            </a:endParaRPr>
          </a:p>
        </p:txBody>
      </p:sp>
      <p:sp>
        <p:nvSpPr>
          <p:cNvPr id="4" name="テキスト ボックス 3">
            <a:extLst>
              <a:ext uri="{FF2B5EF4-FFF2-40B4-BE49-F238E27FC236}">
                <a16:creationId xmlns:a16="http://schemas.microsoft.com/office/drawing/2014/main" id="{4F30F14B-6E13-F255-9924-24E91552BC2F}"/>
              </a:ext>
            </a:extLst>
          </p:cNvPr>
          <p:cNvSpPr txBox="1"/>
          <p:nvPr/>
        </p:nvSpPr>
        <p:spPr>
          <a:xfrm>
            <a:off x="392568" y="1165357"/>
            <a:ext cx="115860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dirty="0">
                <a:latin typeface="UD デジタル 教科書体 NP-B" panose="02020700000000000000" pitchFamily="18" charset="-128"/>
                <a:ea typeface="UD デジタル 教科書体 NP-B" panose="02020700000000000000" pitchFamily="18" charset="-128"/>
              </a:rPr>
              <a:t>　　　　　　　　　　　　　　せんじゅうみん　すく　　　　　　　　　　　けい　おお</a:t>
            </a:r>
            <a:endParaRPr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2800" dirty="0">
                <a:latin typeface="UD デジタル 教科書体 NP-B" panose="02020700000000000000" pitchFamily="18" charset="-128"/>
                <a:ea typeface="UD デジタル 教科書体 NP-B" panose="02020700000000000000" pitchFamily="18" charset="-128"/>
              </a:rPr>
              <a:t>ブラジルではなぜ先住民が少なく、アフリカ系が多いのだろう</a:t>
            </a:r>
          </a:p>
        </p:txBody>
      </p:sp>
      <p:sp>
        <p:nvSpPr>
          <p:cNvPr id="5" name="テキスト ボックス 4">
            <a:extLst>
              <a:ext uri="{FF2B5EF4-FFF2-40B4-BE49-F238E27FC236}">
                <a16:creationId xmlns:a16="http://schemas.microsoft.com/office/drawing/2014/main" id="{DC5F7DD3-7D0C-965D-E0A2-29DD92A434E6}"/>
              </a:ext>
            </a:extLst>
          </p:cNvPr>
          <p:cNvSpPr txBox="1"/>
          <p:nvPr/>
        </p:nvSpPr>
        <p:spPr>
          <a:xfrm>
            <a:off x="257060" y="2386987"/>
            <a:ext cx="11586072"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400" dirty="0">
                <a:latin typeface="UD デジタル 教科書体 NP-B" panose="02020700000000000000" pitchFamily="18" charset="-128"/>
                <a:ea typeface="UD デジタル 教科書体 NP-B" panose="02020700000000000000" pitchFamily="18" charset="-128"/>
              </a:rPr>
              <a:t>せんじゅうみん　　　　　　　　　　　　　　　　　　　　　　　　　　　　　　びょうき　じんこう</a:t>
            </a:r>
            <a:endParaRPr lang="en-US" altLang="ja-JP" sz="1400" dirty="0">
              <a:latin typeface="UD デジタル 教科書体 NP-B" panose="02020700000000000000" pitchFamily="18" charset="-128"/>
              <a:ea typeface="UD デジタル 教科書体 NP-B" panose="02020700000000000000" pitchFamily="18" charset="-128"/>
            </a:endParaRPr>
          </a:p>
          <a:p>
            <a:pPr algn="l"/>
            <a:r>
              <a:rPr lang="ja-JP" altLang="en-US" sz="2400" dirty="0">
                <a:latin typeface="UD デジタル 教科書体 NP-B" panose="02020700000000000000" pitchFamily="18" charset="-128"/>
                <a:ea typeface="UD デジタル 教科書体 NP-B" panose="02020700000000000000" pitchFamily="18" charset="-128"/>
              </a:rPr>
              <a:t>もともとブラジルには(</a:t>
            </a:r>
            <a:r>
              <a:rPr lang="ja-JP" altLang="en-US" sz="2400" b="1" u="sng" dirty="0">
                <a:solidFill>
                  <a:srgbClr val="FF0000"/>
                </a:solidFill>
                <a:latin typeface="UD デジタル 教科書体 NP-B" panose="02020700000000000000" pitchFamily="18" charset="-128"/>
                <a:ea typeface="UD デジタル 教科書体 NP-B" panose="02020700000000000000" pitchFamily="18" charset="-128"/>
              </a:rPr>
              <a:t>先住民</a:t>
            </a:r>
            <a:r>
              <a:rPr lang="ja-JP" altLang="en-US" sz="2400" dirty="0">
                <a:latin typeface="UD デジタル 教科書体 NP-B" panose="02020700000000000000" pitchFamily="18" charset="-128"/>
                <a:ea typeface="UD デジタル 教科書体 NP-B" panose="02020700000000000000" pitchFamily="18" charset="-128"/>
              </a:rPr>
              <a:t>)がいたが、（</a:t>
            </a:r>
            <a:r>
              <a:rPr lang="ja-JP" altLang="en-US" sz="2400" b="1" u="sng" dirty="0">
                <a:solidFill>
                  <a:srgbClr val="FF0000"/>
                </a:solidFill>
                <a:latin typeface="UD デジタル 教科書体 NP-B" panose="02020700000000000000" pitchFamily="18" charset="-128"/>
                <a:ea typeface="UD デジタル 教科書体 NP-B" panose="02020700000000000000" pitchFamily="18" charset="-128"/>
              </a:rPr>
              <a:t>ヨーロッパ</a:t>
            </a:r>
            <a:r>
              <a:rPr lang="ja-JP" altLang="en-US" sz="2400" dirty="0">
                <a:latin typeface="UD デジタル 教科書体 NP-B" panose="02020700000000000000" pitchFamily="18" charset="-128"/>
                <a:ea typeface="UD デジタル 教科書体 NP-B" panose="02020700000000000000" pitchFamily="18" charset="-128"/>
              </a:rPr>
              <a:t>）人がきてから病気で人口</a:t>
            </a:r>
            <a:endParaRPr lang="en-US" altLang="ja-JP" sz="2400" dirty="0">
              <a:latin typeface="UD デジタル 教科書体 NP-B" panose="02020700000000000000" pitchFamily="18" charset="-128"/>
              <a:ea typeface="UD デジタル 教科書体 NP-B" panose="02020700000000000000" pitchFamily="18" charset="-128"/>
            </a:endParaRPr>
          </a:p>
          <a:p>
            <a:pPr algn="l"/>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へ</a:t>
            </a:r>
            <a:endParaRPr lang="en-US" altLang="ja-JP" sz="1600" dirty="0">
              <a:latin typeface="UD デジタル 教科書体 NP-B" panose="02020700000000000000" pitchFamily="18" charset="-128"/>
              <a:ea typeface="UD デジタル 教科書体 NP-B" panose="02020700000000000000" pitchFamily="18" charset="-128"/>
            </a:endParaRPr>
          </a:p>
          <a:p>
            <a:pPr algn="l"/>
            <a:r>
              <a:rPr lang="ja-JP" altLang="en-US" sz="2400" dirty="0">
                <a:latin typeface="UD デジタル 教科書体 NP-B" panose="02020700000000000000" pitchFamily="18" charset="-128"/>
                <a:ea typeface="UD デジタル 教科書体 NP-B" panose="02020700000000000000" pitchFamily="18" charset="-128"/>
              </a:rPr>
              <a:t>が減った。</a:t>
            </a: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ご　　　　　　　　　　　　　　　　　　　　　　　　　　　　　　</a:t>
            </a:r>
            <a:endParaRPr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その後、（</a:t>
            </a:r>
            <a:r>
              <a:rPr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さとうきび</a:t>
            </a:r>
            <a:r>
              <a:rPr lang="ja-JP" altLang="en-US" sz="2400" dirty="0">
                <a:latin typeface="UD デジタル 教科書体 NP-B" panose="02020700000000000000" pitchFamily="18" charset="-128"/>
                <a:ea typeface="UD デジタル 教科書体 NP-B" panose="02020700000000000000" pitchFamily="18" charset="-128"/>
              </a:rPr>
              <a:t>）をつくるために(</a:t>
            </a:r>
            <a:r>
              <a:rPr lang="ja-JP" altLang="en-US" sz="2400" b="1" u="sng" dirty="0">
                <a:solidFill>
                  <a:srgbClr val="FF0000"/>
                </a:solidFill>
                <a:latin typeface="UD デジタル 教科書体 NP-B" panose="02020700000000000000" pitchFamily="18" charset="-128"/>
                <a:ea typeface="UD デジタル 教科書体 NP-B" panose="02020700000000000000" pitchFamily="18" charset="-128"/>
              </a:rPr>
              <a:t>ヨーロッパ</a:t>
            </a:r>
            <a:r>
              <a:rPr lang="ja-JP" altLang="en-US" sz="2400" dirty="0">
                <a:latin typeface="UD デジタル 教科書体 NP-B" panose="02020700000000000000" pitchFamily="18" charset="-128"/>
                <a:ea typeface="UD デジタル 教科書体 NP-B" panose="02020700000000000000" pitchFamily="18" charset="-128"/>
              </a:rPr>
              <a:t>)人がアフリカから(</a:t>
            </a:r>
            <a:r>
              <a:rPr lang="ja-JP" altLang="en-US" sz="2400" b="1" u="sng" dirty="0">
                <a:solidFill>
                  <a:srgbClr val="FF0000"/>
                </a:solidFill>
                <a:latin typeface="UD デジタル 教科書体 NP-B" panose="02020700000000000000" pitchFamily="18" charset="-128"/>
                <a:ea typeface="UD デジタル 教科書体 NP-B" panose="02020700000000000000" pitchFamily="18" charset="-128"/>
              </a:rPr>
              <a:t>どれい</a:t>
            </a:r>
            <a:r>
              <a:rPr lang="ja-JP" altLang="en-US" sz="2400" dirty="0">
                <a:latin typeface="UD デジタル 教科書体 NP-B" panose="02020700000000000000" pitchFamily="18" charset="-128"/>
                <a:ea typeface="UD デジタル 教科書体 NP-B" panose="02020700000000000000" pitchFamily="18" charset="-128"/>
              </a:rPr>
              <a:t>)を</a:t>
            </a:r>
            <a:endParaRPr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400" dirty="0">
                <a:latin typeface="UD デジタル 教科書体 NP-B" panose="02020700000000000000" pitchFamily="18" charset="-128"/>
                <a:ea typeface="UD デジタル 教科書体 NP-B" panose="02020700000000000000" pitchFamily="18" charset="-128"/>
              </a:rPr>
              <a:t>つ</a:t>
            </a:r>
            <a:endParaRPr lang="en-US" altLang="ja-JP" sz="1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連れてブラジルへやってきた。</a:t>
            </a: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けっか　　　　　　　　　　　せんじゅうみんすく　　　　　　　　　　けい　おお　</a:t>
            </a:r>
          </a:p>
          <a:p>
            <a:r>
              <a:rPr lang="ja-JP" altLang="en-US" sz="2400" dirty="0">
                <a:latin typeface="UD デジタル 教科書体 NP-B" panose="02020700000000000000" pitchFamily="18" charset="-128"/>
                <a:ea typeface="UD デジタル 教科書体 NP-B" panose="02020700000000000000" pitchFamily="18" charset="-128"/>
              </a:rPr>
              <a:t>その結果、ブラジルでは、先住民が少なく、アフリカ系が多くなった。</a:t>
            </a:r>
          </a:p>
        </p:txBody>
      </p:sp>
    </p:spTree>
    <p:extLst>
      <p:ext uri="{BB962C8B-B14F-4D97-AF65-F5344CB8AC3E}">
        <p14:creationId xmlns:p14="http://schemas.microsoft.com/office/powerpoint/2010/main" val="351715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人, 若い, 少年, 座る が含まれている画像&#10;&#10;AI によって生成されたコンテンツは間違っている可能性があります。">
            <a:extLst>
              <a:ext uri="{FF2B5EF4-FFF2-40B4-BE49-F238E27FC236}">
                <a16:creationId xmlns:a16="http://schemas.microsoft.com/office/drawing/2014/main" id="{68ADEF89-2B83-FE0F-F060-0D98D5F20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876800" cy="3251200"/>
          </a:xfrm>
        </p:spPr>
      </p:pic>
      <p:pic>
        <p:nvPicPr>
          <p:cNvPr id="9" name="図 8" descr="建物, 屋外, ストリート, シーン が含まれている画像&#10;&#10;AI によって生成されたコンテンツは間違っている可能性があります。">
            <a:extLst>
              <a:ext uri="{FF2B5EF4-FFF2-40B4-BE49-F238E27FC236}">
                <a16:creationId xmlns:a16="http://schemas.microsoft.com/office/drawing/2014/main" id="{6ABF3986-C663-3F9A-C659-82D568480252}"/>
              </a:ext>
            </a:extLst>
          </p:cNvPr>
          <p:cNvPicPr>
            <a:picLocks noChangeAspect="1"/>
          </p:cNvPicPr>
          <p:nvPr/>
        </p:nvPicPr>
        <p:blipFill>
          <a:blip r:embed="rId3">
            <a:extLst>
              <a:ext uri="{28A0092B-C50C-407E-A947-70E740481C1C}">
                <a14:useLocalDpi xmlns:a14="http://schemas.microsoft.com/office/drawing/2010/main" val="0"/>
              </a:ext>
            </a:extLst>
          </a:blip>
          <a:srcRect l="9817"/>
          <a:stretch/>
        </p:blipFill>
        <p:spPr>
          <a:xfrm>
            <a:off x="0" y="3251200"/>
            <a:ext cx="4876800" cy="3606800"/>
          </a:xfrm>
          <a:prstGeom prst="rect">
            <a:avLst/>
          </a:prstGeom>
        </p:spPr>
      </p:pic>
      <p:pic>
        <p:nvPicPr>
          <p:cNvPr id="11" name="図 10" descr="人, 群衆, 草, 民衆 が含まれている画像&#10;&#10;AI によって生成されたコンテンツは間違っている可能性があります。">
            <a:extLst>
              <a:ext uri="{FF2B5EF4-FFF2-40B4-BE49-F238E27FC236}">
                <a16:creationId xmlns:a16="http://schemas.microsoft.com/office/drawing/2014/main" id="{D4AB5898-57D5-110E-1D0A-0C205D678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
            <a:ext cx="7345710" cy="5317067"/>
          </a:xfrm>
          <a:prstGeom prst="rect">
            <a:avLst/>
          </a:prstGeom>
        </p:spPr>
      </p:pic>
      <p:sp>
        <p:nvSpPr>
          <p:cNvPr id="12" name="テキスト ボックス 11">
            <a:extLst>
              <a:ext uri="{FF2B5EF4-FFF2-40B4-BE49-F238E27FC236}">
                <a16:creationId xmlns:a16="http://schemas.microsoft.com/office/drawing/2014/main" id="{BC27107A-3DA3-8B69-36EB-87DD3D83AF31}"/>
              </a:ext>
            </a:extLst>
          </p:cNvPr>
          <p:cNvSpPr txBox="1"/>
          <p:nvPr/>
        </p:nvSpPr>
        <p:spPr>
          <a:xfrm>
            <a:off x="4876800" y="5302703"/>
            <a:ext cx="7529687" cy="1938992"/>
          </a:xfrm>
          <a:prstGeom prst="rect">
            <a:avLst/>
          </a:prstGeom>
          <a:noFill/>
        </p:spPr>
        <p:txBody>
          <a:bodyPr wrap="square" rtlCol="0">
            <a:spAutoFit/>
          </a:bodyPr>
          <a:lstStyle/>
          <a:p>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rPr>
              <a:t>ジンガ　</a:t>
            </a:r>
            <a:r>
              <a:rPr lang="en-US" altLang="ja-JP" sz="2400" b="1" dirty="0" err="1">
                <a:solidFill>
                  <a:srgbClr val="FF0000"/>
                </a:solidFill>
                <a:latin typeface="UD デジタル 教科書体 NP-R" panose="02020400000000000000" pitchFamily="18" charset="-128"/>
                <a:ea typeface="UD デジタル 教科書体 NP-R" panose="02020400000000000000" pitchFamily="18" charset="-128"/>
              </a:rPr>
              <a:t>Ginga</a:t>
            </a:r>
            <a:endParaRPr lang="en-US" altLang="ja-JP" sz="2400" b="1" dirty="0">
              <a:solidFill>
                <a:srgbClr val="FF0000"/>
              </a:solidFill>
              <a:latin typeface="UD デジタル 教科書体 NP-R" panose="02020400000000000000" pitchFamily="18" charset="-128"/>
              <a:ea typeface="UD デジタル 教科書体 NP-R" panose="02020400000000000000" pitchFamily="18" charset="-128"/>
            </a:endParaRPr>
          </a:p>
          <a:p>
            <a:r>
              <a:rPr lang="ja-JP" altLang="en-US" sz="2400" dirty="0">
                <a:latin typeface="UD デジタル 教科書体 NP-R" panose="02020400000000000000" pitchFamily="18" charset="-128"/>
                <a:ea typeface="UD デジタル 教科書体 NP-R" panose="02020400000000000000" pitchFamily="18" charset="-128"/>
              </a:rPr>
              <a:t>ブラジル選手の技（わざ）にあるリズム</a:t>
            </a:r>
            <a:endParaRPr lang="en-US" altLang="ja-JP" sz="2400" dirty="0">
              <a:latin typeface="UD デジタル 教科書体 NP-R" panose="02020400000000000000" pitchFamily="18" charset="-128"/>
              <a:ea typeface="UD デジタル 教科書体 NP-R" panose="02020400000000000000" pitchFamily="18" charset="-128"/>
            </a:endParaRPr>
          </a:p>
          <a:p>
            <a:r>
              <a:rPr lang="en-US" altLang="ja-JP" sz="2400" dirty="0">
                <a:latin typeface="UD デジタル 教科書体 NP-R" panose="02020400000000000000" pitchFamily="18" charset="-128"/>
                <a:ea typeface="UD デジタル 教科書体 NP-R" panose="02020400000000000000" pitchFamily="18" charset="-128"/>
              </a:rPr>
              <a:t>Unique rhythm in Brazilian players technique</a:t>
            </a:r>
          </a:p>
          <a:p>
            <a:r>
              <a:rPr lang="ja-JP" altLang="en-US" sz="2400" dirty="0">
                <a:latin typeface="UD デジタル 教科書体 NP-R" panose="02020400000000000000" pitchFamily="18" charset="-128"/>
                <a:ea typeface="UD デジタル 教科書体 NP-R" panose="02020400000000000000" pitchFamily="18" charset="-128"/>
              </a:rPr>
              <a:t>☞</a:t>
            </a:r>
            <a:r>
              <a:rPr lang="ja-JP" altLang="en-US" sz="2400" dirty="0">
                <a:solidFill>
                  <a:srgbClr val="C00000"/>
                </a:solidFill>
                <a:latin typeface="UD デジタル 教科書体 NP-R" panose="02020400000000000000" pitchFamily="18" charset="-128"/>
                <a:ea typeface="UD デジタル 教科書体 NP-R" panose="02020400000000000000" pitchFamily="18" charset="-128"/>
              </a:rPr>
              <a:t>カポエラ</a:t>
            </a:r>
            <a:r>
              <a:rPr lang="ja-JP" altLang="en-US" sz="2400" dirty="0">
                <a:latin typeface="UD デジタル 教科書体 NP-R" panose="02020400000000000000" pitchFamily="18" charset="-128"/>
                <a:ea typeface="UD デジタル 教科書体 NP-R" panose="02020400000000000000" pitchFamily="18" charset="-128"/>
              </a:rPr>
              <a:t>のリズム </a:t>
            </a:r>
            <a:r>
              <a:rPr lang="en-US" altLang="ja-JP" sz="2400" dirty="0">
                <a:latin typeface="UD デジタル 教科書体 NP-R" panose="02020400000000000000" pitchFamily="18" charset="-128"/>
                <a:ea typeface="UD デジタル 教科書体 NP-R" panose="02020400000000000000" pitchFamily="18" charset="-128"/>
              </a:rPr>
              <a:t>Originally from </a:t>
            </a:r>
            <a:r>
              <a:rPr lang="en-US" altLang="ja-JP" sz="2400" dirty="0">
                <a:solidFill>
                  <a:srgbClr val="C00000"/>
                </a:solidFill>
                <a:latin typeface="UD デジタル 教科書体 NP-R" panose="02020400000000000000" pitchFamily="18" charset="-128"/>
                <a:ea typeface="UD デジタル 教科書体 NP-R" panose="02020400000000000000" pitchFamily="18" charset="-128"/>
              </a:rPr>
              <a:t>Capoeira</a:t>
            </a:r>
          </a:p>
          <a:p>
            <a:endParaRPr kumimoji="1" lang="ja-JP" altLang="en-US" sz="24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426478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人, 建物, 屋外, 男 が含まれている画像&#10;&#10;AI によって生成されたコンテンツは間違っている可能性があります。">
            <a:extLst>
              <a:ext uri="{FF2B5EF4-FFF2-40B4-BE49-F238E27FC236}">
                <a16:creationId xmlns:a16="http://schemas.microsoft.com/office/drawing/2014/main" id="{45114871-566B-C51A-09FA-7C7DA6323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3867" y="214488"/>
            <a:ext cx="6287912" cy="4191941"/>
          </a:xfrm>
        </p:spPr>
      </p:pic>
      <p:sp>
        <p:nvSpPr>
          <p:cNvPr id="6" name="テキスト ボックス 5">
            <a:extLst>
              <a:ext uri="{FF2B5EF4-FFF2-40B4-BE49-F238E27FC236}">
                <a16:creationId xmlns:a16="http://schemas.microsoft.com/office/drawing/2014/main" id="{D233729C-DCAC-59E8-9421-2602FEC3ECB8}"/>
              </a:ext>
            </a:extLst>
          </p:cNvPr>
          <p:cNvSpPr txBox="1"/>
          <p:nvPr/>
        </p:nvSpPr>
        <p:spPr>
          <a:xfrm>
            <a:off x="1061155" y="4550631"/>
            <a:ext cx="10476089" cy="2092881"/>
          </a:xfrm>
          <a:prstGeom prst="rect">
            <a:avLst/>
          </a:prstGeom>
          <a:noFill/>
        </p:spPr>
        <p:txBody>
          <a:bodyPr wrap="square" rtlCol="0">
            <a:spAutoFit/>
          </a:bodyPr>
          <a:lstStyle/>
          <a:p>
            <a:r>
              <a:rPr lang="en-US" altLang="ja-JP" b="1" dirty="0">
                <a:solidFill>
                  <a:srgbClr val="C00000"/>
                </a:solidFill>
                <a:latin typeface="UD デジタル 教科書体 NP-R" panose="02020400000000000000" pitchFamily="18" charset="-128"/>
                <a:ea typeface="UD デジタル 教科書体 NP-R" panose="02020400000000000000" pitchFamily="18" charset="-128"/>
              </a:rPr>
              <a:t>C</a:t>
            </a:r>
            <a:r>
              <a:rPr kumimoji="1" lang="en-US" altLang="ja-JP" b="1" dirty="0">
                <a:solidFill>
                  <a:srgbClr val="C00000"/>
                </a:solidFill>
                <a:latin typeface="UD デジタル 教科書体 NP-R" panose="02020400000000000000" pitchFamily="18" charset="-128"/>
                <a:ea typeface="UD デジタル 教科書体 NP-R" panose="02020400000000000000" pitchFamily="18" charset="-128"/>
              </a:rPr>
              <a:t>apoeira</a:t>
            </a:r>
            <a:r>
              <a:rPr kumimoji="1" lang="ja-JP" altLang="en-US" b="1" dirty="0">
                <a:solidFill>
                  <a:srgbClr val="C00000"/>
                </a:solidFill>
                <a:latin typeface="UD デジタル 教科書体 NP-R" panose="02020400000000000000" pitchFamily="18" charset="-128"/>
                <a:ea typeface="UD デジタル 教科書体 NP-R" panose="02020400000000000000" pitchFamily="18" charset="-128"/>
              </a:rPr>
              <a:t>　</a:t>
            </a:r>
            <a:r>
              <a:rPr kumimoji="1" lang="ja-JP" altLang="en-US" dirty="0">
                <a:latin typeface="UD デジタル 教科書体 NP-R" panose="02020400000000000000" pitchFamily="18" charset="-128"/>
                <a:ea typeface="UD デジタル 教科書体 NP-R" panose="02020400000000000000" pitchFamily="18" charset="-128"/>
              </a:rPr>
              <a:t>カポエラ      </a:t>
            </a:r>
            <a:r>
              <a:rPr lang="ja-JP" altLang="en-US" dirty="0">
                <a:latin typeface="UD デジタル 教科書体 NP-R" panose="02020400000000000000" pitchFamily="18" charset="-128"/>
                <a:ea typeface="UD デジタル 教科書体 NP-R" panose="02020400000000000000" pitchFamily="18" charset="-128"/>
              </a:rPr>
              <a:t>ダンス＋足を使った格闘技（かくとうぎ）</a:t>
            </a:r>
            <a:endParaRPr lang="en-US" altLang="ja-JP" dirty="0">
              <a:latin typeface="UD デジタル 教科書体 NP-R" panose="02020400000000000000" pitchFamily="18" charset="-128"/>
              <a:ea typeface="UD デジタル 教科書体 NP-R" panose="02020400000000000000" pitchFamily="18" charset="-128"/>
            </a:endParaRPr>
          </a:p>
          <a:p>
            <a:r>
              <a:rPr kumimoji="1" lang="en-US" altLang="ja-JP" b="1" dirty="0">
                <a:solidFill>
                  <a:srgbClr val="C00000"/>
                </a:solidFill>
                <a:latin typeface="UD デジタル 教科書体 NP-R" panose="02020400000000000000" pitchFamily="18" charset="-128"/>
                <a:ea typeface="UD デジタル 教科書体 NP-R" panose="02020400000000000000" pitchFamily="18" charset="-128"/>
              </a:rPr>
              <a:t>Dance </a:t>
            </a:r>
            <a:r>
              <a:rPr lang="en-US" altLang="ja-JP" b="1" dirty="0">
                <a:solidFill>
                  <a:srgbClr val="C00000"/>
                </a:solidFill>
                <a:latin typeface="UD デジタル 教科書体 NP-R" panose="02020400000000000000" pitchFamily="18" charset="-128"/>
                <a:ea typeface="UD デジタル 教科書体 NP-R" panose="02020400000000000000" pitchFamily="18" charset="-128"/>
              </a:rPr>
              <a:t>+ C</a:t>
            </a:r>
            <a:r>
              <a:rPr kumimoji="1" lang="en-US" altLang="ja-JP" b="1" dirty="0">
                <a:solidFill>
                  <a:srgbClr val="C00000"/>
                </a:solidFill>
                <a:latin typeface="UD デジタル 教科書体 NP-R" panose="02020400000000000000" pitchFamily="18" charset="-128"/>
                <a:ea typeface="UD デジタル 教科書体 NP-R" panose="02020400000000000000" pitchFamily="18" charset="-128"/>
              </a:rPr>
              <a:t>ombat sport</a:t>
            </a:r>
          </a:p>
          <a:p>
            <a:r>
              <a:rPr kumimoji="1" lang="ja-JP" altLang="en-US" dirty="0">
                <a:latin typeface="UD デジタル 教科書体 NP-R" panose="02020400000000000000" pitchFamily="18" charset="-128"/>
                <a:ea typeface="UD デジタル 教科書体 NP-R" panose="02020400000000000000" pitchFamily="18" charset="-128"/>
              </a:rPr>
              <a:t>アフリカから奴隷（どれい）としてブラジルに来た人々が抵抗（ていこう）のためにつくった</a:t>
            </a:r>
            <a:endParaRPr kumimoji="1" lang="en-US" altLang="ja-JP" dirty="0">
              <a:latin typeface="UD デジタル 教科書体 NP-R" panose="02020400000000000000" pitchFamily="18" charset="-128"/>
              <a:ea typeface="UD デジタル 教科書体 NP-R" panose="02020400000000000000" pitchFamily="18" charset="-128"/>
            </a:endParaRPr>
          </a:p>
          <a:p>
            <a:r>
              <a:rPr kumimoji="1" lang="en-US" altLang="ja-JP" dirty="0">
                <a:latin typeface="UD デジタル 教科書体 NP-R" panose="02020400000000000000" pitchFamily="18" charset="-128"/>
                <a:ea typeface="UD デジタル 教科書体 NP-R" panose="02020400000000000000" pitchFamily="18" charset="-128"/>
              </a:rPr>
              <a:t>African-Brazilian migrants under slavery created Capoeira </a:t>
            </a:r>
            <a:r>
              <a:rPr lang="en-US" altLang="ja-JP" dirty="0">
                <a:latin typeface="UD デジタル 教科書体 NP-R" panose="02020400000000000000" pitchFamily="18" charset="-128"/>
                <a:ea typeface="UD デジタル 教科書体 NP-R" panose="02020400000000000000" pitchFamily="18" charset="-128"/>
              </a:rPr>
              <a:t>for </a:t>
            </a:r>
            <a:r>
              <a:rPr kumimoji="1" lang="en-US" altLang="ja-JP" dirty="0">
                <a:latin typeface="UD デジタル 教科書体 NP-R" panose="02020400000000000000" pitchFamily="18" charset="-128"/>
                <a:ea typeface="UD デジタル 教科書体 NP-R" panose="02020400000000000000" pitchFamily="18" charset="-128"/>
              </a:rPr>
              <a:t>resistance</a:t>
            </a:r>
          </a:p>
          <a:p>
            <a:r>
              <a:rPr kumimoji="1" lang="pt-BR" altLang="ja-JP" dirty="0">
                <a:latin typeface="UD デジタル 教科書体 NP-R" panose="02020400000000000000" pitchFamily="18" charset="-128"/>
                <a:ea typeface="UD デジタル 教科書体 NP-R" panose="02020400000000000000" pitchFamily="18" charset="-128"/>
              </a:rPr>
              <a:t>Migrantes afro-brasileiros sob o sistema escravista criaram a Capoeira para resistir</a:t>
            </a:r>
          </a:p>
          <a:p>
            <a:r>
              <a:rPr kumimoji="1" lang="km-KH" altLang="ja-JP" sz="2000" dirty="0">
                <a:latin typeface="UD デジタル 教科書体 NP-R" panose="02020400000000000000" pitchFamily="18" charset="-128"/>
                <a:ea typeface="UD デジタル 教科書体 NP-R" panose="02020400000000000000" pitchFamily="18" charset="-128"/>
              </a:rPr>
              <a:t>ជនចំណាកស្រុកអាហ្វ្រិក-ប្រេស៊ីលនៅក្រោមប្រព័ន្ធទាសករបានបង្កើត </a:t>
            </a:r>
            <a:r>
              <a:rPr kumimoji="1" lang="en-US" altLang="ja-JP" sz="2000" dirty="0">
                <a:latin typeface="UD デジタル 教科書体 NP-R" panose="02020400000000000000" pitchFamily="18" charset="-128"/>
                <a:ea typeface="UD デジタル 教科書体 NP-R" panose="02020400000000000000" pitchFamily="18" charset="-128"/>
              </a:rPr>
              <a:t>Capoeira </a:t>
            </a:r>
            <a:r>
              <a:rPr kumimoji="1" lang="km-KH" altLang="ja-JP" sz="2000" dirty="0">
                <a:latin typeface="UD デジタル 教科書体 NP-R" panose="02020400000000000000" pitchFamily="18" charset="-128"/>
                <a:ea typeface="UD デジタル 教科書体 NP-R" panose="02020400000000000000" pitchFamily="18" charset="-128"/>
              </a:rPr>
              <a:t>សម្រាប់ការតស៊ូ</a:t>
            </a:r>
            <a:endParaRPr kumimoji="1" lang="en-US" altLang="ja-JP" sz="2000" dirty="0">
              <a:latin typeface="UD デジタル 教科書体 NP-R" panose="02020400000000000000" pitchFamily="18" charset="-128"/>
              <a:ea typeface="UD デジタル 教科書体 NP-R" panose="02020400000000000000" pitchFamily="18" charset="-128"/>
            </a:endParaRPr>
          </a:p>
          <a:p>
            <a:r>
              <a:rPr kumimoji="1" lang="vi-VN" altLang="ja-JP" sz="2000" dirty="0">
                <a:latin typeface="UD デジタル 教科書体 NP-R" panose="02020400000000000000" pitchFamily="18" charset="-128"/>
                <a:ea typeface="UD デジタル 教科書体 NP-R" panose="02020400000000000000" pitchFamily="18" charset="-128"/>
              </a:rPr>
              <a:t>Những người di cư gốc Phi-Brazil dưới chế độ nô lệ đã tạo ra Capoeira để kháng cự</a:t>
            </a:r>
            <a:endParaRPr kumimoji="1" lang="ja-JP" altLang="en-US" sz="20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94534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31C875-F559-C786-1EAE-BCFDBEB8A99D}"/>
              </a:ext>
            </a:extLst>
          </p:cNvPr>
          <p:cNvSpPr>
            <a:spLocks noGrp="1"/>
          </p:cNvSpPr>
          <p:nvPr>
            <p:ph type="title"/>
          </p:nvPr>
        </p:nvSpPr>
        <p:spPr>
          <a:xfrm>
            <a:off x="6096000" y="182245"/>
            <a:ext cx="6096000" cy="1036955"/>
          </a:xfrm>
        </p:spPr>
        <p:txBody>
          <a:bodyPr>
            <a:normAutofit fontScale="90000"/>
          </a:bodyPr>
          <a:lstStyle/>
          <a:p>
            <a:r>
              <a:rPr kumimoji="1" lang="ja-JP" altLang="en-US" sz="1800" dirty="0">
                <a:latin typeface="UD デジタル 教科書体 NP-B" panose="02020700000000000000" pitchFamily="18" charset="-128"/>
                <a:ea typeface="UD デジタル 教科書体 NP-B" panose="02020700000000000000" pitchFamily="18" charset="-128"/>
              </a:rPr>
              <a:t>　　　　　　　　しゃかい　とくちょう</a:t>
            </a:r>
            <a:br>
              <a:rPr kumimoji="1" lang="en-US" altLang="ja-JP" sz="3200" dirty="0">
                <a:latin typeface="UD デジタル 教科書体 NP-B" panose="02020700000000000000" pitchFamily="18" charset="-128"/>
                <a:ea typeface="UD デジタル 教科書体 NP-B" panose="02020700000000000000" pitchFamily="18" charset="-128"/>
              </a:rPr>
            </a:br>
            <a:r>
              <a:rPr kumimoji="1" lang="ja-JP" altLang="en-US" sz="3200" dirty="0">
                <a:latin typeface="UD デジタル 教科書体 NP-B" panose="02020700000000000000" pitchFamily="18" charset="-128"/>
                <a:ea typeface="UD デジタル 教科書体 NP-B" panose="02020700000000000000" pitchFamily="18" charset="-128"/>
              </a:rPr>
              <a:t>ブラジル社会の特徴はなん</a:t>
            </a:r>
            <a:r>
              <a:rPr lang="ja-JP" altLang="en-US" sz="3200" dirty="0">
                <a:latin typeface="UD デジタル 教科書体 NP-B" panose="02020700000000000000" pitchFamily="18" charset="-128"/>
                <a:ea typeface="UD デジタル 教科書体 NP-B" panose="02020700000000000000" pitchFamily="18" charset="-128"/>
              </a:rPr>
              <a:t>だろう</a:t>
            </a:r>
            <a:r>
              <a:rPr kumimoji="1" lang="ja-JP" altLang="en-US" sz="3200" dirty="0">
                <a:latin typeface="UD デジタル 教科書体 NP-B" panose="02020700000000000000" pitchFamily="18" charset="-128"/>
                <a:ea typeface="UD デジタル 教科書体 NP-B" panose="02020700000000000000" pitchFamily="18" charset="-128"/>
              </a:rPr>
              <a:t>？</a:t>
            </a:r>
          </a:p>
        </p:txBody>
      </p:sp>
      <p:grpSp>
        <p:nvGrpSpPr>
          <p:cNvPr id="10" name="グループ化 9">
            <a:extLst>
              <a:ext uri="{FF2B5EF4-FFF2-40B4-BE49-F238E27FC236}">
                <a16:creationId xmlns:a16="http://schemas.microsoft.com/office/drawing/2014/main" id="{5E7AD981-D049-1F79-1F67-A6A222E4D1D3}"/>
              </a:ext>
            </a:extLst>
          </p:cNvPr>
          <p:cNvGrpSpPr/>
          <p:nvPr/>
        </p:nvGrpSpPr>
        <p:grpSpPr>
          <a:xfrm>
            <a:off x="381000" y="101599"/>
            <a:ext cx="5491480" cy="5821681"/>
            <a:chOff x="604520" y="416559"/>
            <a:chExt cx="5491480" cy="5821681"/>
          </a:xfrm>
        </p:grpSpPr>
        <p:pic>
          <p:nvPicPr>
            <p:cNvPr id="4" name="図 3">
              <a:extLst>
                <a:ext uri="{FF2B5EF4-FFF2-40B4-BE49-F238E27FC236}">
                  <a16:creationId xmlns:a16="http://schemas.microsoft.com/office/drawing/2014/main" id="{39257362-C236-34DC-6C05-9CA098DE4EE0}"/>
                </a:ext>
              </a:extLst>
            </p:cNvPr>
            <p:cNvPicPr>
              <a:picLocks noChangeAspect="1"/>
            </p:cNvPicPr>
            <p:nvPr/>
          </p:nvPicPr>
          <p:blipFill rotWithShape="1">
            <a:blip r:embed="rId3"/>
            <a:srcRect t="4196" b="6697"/>
            <a:stretch/>
          </p:blipFill>
          <p:spPr>
            <a:xfrm>
              <a:off x="909320" y="416559"/>
              <a:ext cx="5186680" cy="5821681"/>
            </a:xfrm>
            <a:prstGeom prst="rect">
              <a:avLst/>
            </a:prstGeom>
          </p:spPr>
        </p:pic>
        <p:sp>
          <p:nvSpPr>
            <p:cNvPr id="5" name="テキスト ボックス 4">
              <a:extLst>
                <a:ext uri="{FF2B5EF4-FFF2-40B4-BE49-F238E27FC236}">
                  <a16:creationId xmlns:a16="http://schemas.microsoft.com/office/drawing/2014/main" id="{9E6E7BB2-B788-F138-9335-CC6A54AE75B6}"/>
                </a:ext>
              </a:extLst>
            </p:cNvPr>
            <p:cNvSpPr txBox="1"/>
            <p:nvPr/>
          </p:nvSpPr>
          <p:spPr>
            <a:xfrm>
              <a:off x="604520" y="4198421"/>
              <a:ext cx="2333928" cy="276999"/>
            </a:xfrm>
            <a:prstGeom prst="rect">
              <a:avLst/>
            </a:prstGeom>
            <a:solidFill>
              <a:schemeClr val="bg1"/>
            </a:solid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ルーツごとの割合（わりあい）</a:t>
              </a:r>
            </a:p>
          </p:txBody>
        </p:sp>
      </p:grpSp>
      <p:sp>
        <p:nvSpPr>
          <p:cNvPr id="7" name="テキスト ボックス 6">
            <a:extLst>
              <a:ext uri="{FF2B5EF4-FFF2-40B4-BE49-F238E27FC236}">
                <a16:creationId xmlns:a16="http://schemas.microsoft.com/office/drawing/2014/main" id="{2CB2220B-35EC-485F-0231-7465AA71728A}"/>
              </a:ext>
            </a:extLst>
          </p:cNvPr>
          <p:cNvSpPr txBox="1"/>
          <p:nvPr/>
        </p:nvSpPr>
        <p:spPr>
          <a:xfrm>
            <a:off x="6441440" y="1595120"/>
            <a:ext cx="5557520" cy="3539430"/>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・ブラジルではペルーにくらべて</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せんじゅうみん　　　　　　　　　　</a:t>
            </a:r>
            <a:endParaRPr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（先住民・</a:t>
            </a:r>
            <a:r>
              <a:rPr lang="ja-JP" altLang="en-US" sz="2400" dirty="0">
                <a:latin typeface="UD デジタル 教科書体 NP-B" panose="02020700000000000000" pitchFamily="18" charset="-128"/>
                <a:ea typeface="UD デジタル 教科書体 NP-B" panose="02020700000000000000" pitchFamily="18" charset="-128"/>
              </a:rPr>
              <a:t>ヨーロッパ系</a:t>
            </a:r>
            <a:r>
              <a:rPr kumimoji="1" lang="ja-JP" altLang="en-US" sz="2400" dirty="0">
                <a:latin typeface="UD デジタル 教科書体 NP-B" panose="02020700000000000000" pitchFamily="18" charset="-128"/>
                <a:ea typeface="UD デジタル 教科書体 NP-B" panose="02020700000000000000" pitchFamily="18" charset="-128"/>
              </a:rPr>
              <a:t>）のわりあい</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すく</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が少ない。</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　　　　　　　　　　　　　　　くに</a:t>
            </a:r>
            <a:endParaRPr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・ブラジルではほかの国にくらべて</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　　　　　　　　　けい　　　　　　　けい</a:t>
            </a:r>
            <a:endParaRPr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（ヨーロッパ系・アフリカ系）のわり</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kumimoji="1" lang="ja-JP" altLang="en-US" sz="1600" dirty="0">
                <a:latin typeface="UD デジタル 教科書体 NP-B" panose="02020700000000000000" pitchFamily="18" charset="-128"/>
                <a:ea typeface="UD デジタル 教科書体 NP-B" panose="02020700000000000000" pitchFamily="18" charset="-128"/>
              </a:rPr>
              <a:t>　　　　おお</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あいが多い。</a:t>
            </a:r>
          </a:p>
        </p:txBody>
      </p:sp>
      <p:sp>
        <p:nvSpPr>
          <p:cNvPr id="9" name="テキスト ボックス 8">
            <a:extLst>
              <a:ext uri="{FF2B5EF4-FFF2-40B4-BE49-F238E27FC236}">
                <a16:creationId xmlns:a16="http://schemas.microsoft.com/office/drawing/2014/main" id="{38864EEE-F194-F2CB-1BE4-45EB2C2EC433}"/>
              </a:ext>
            </a:extLst>
          </p:cNvPr>
          <p:cNvSpPr txBox="1"/>
          <p:nvPr/>
        </p:nvSpPr>
        <p:spPr>
          <a:xfrm>
            <a:off x="6626860" y="6029424"/>
            <a:ext cx="5186680" cy="646331"/>
          </a:xfrm>
          <a:prstGeom prst="rect">
            <a:avLst/>
          </a:prstGeom>
          <a:noFill/>
        </p:spPr>
        <p:txBody>
          <a:bodyPr wrap="square" rtlCol="0">
            <a:spAutoFit/>
          </a:bodyPr>
          <a:lstStyle/>
          <a:p>
            <a:r>
              <a:rPr kumimoji="1" lang="ja-JP" altLang="en-US" dirty="0"/>
              <a:t>わりあい（割合）：</a:t>
            </a:r>
            <a:r>
              <a:rPr kumimoji="1" lang="en-US" altLang="ja-JP" dirty="0"/>
              <a:t>Percentage,</a:t>
            </a:r>
            <a:r>
              <a:rPr kumimoji="1" lang="km-KH" altLang="ja-JP" dirty="0"/>
              <a:t> សមាមាត្រ</a:t>
            </a:r>
            <a:r>
              <a:rPr kumimoji="1" lang="ja-JP" altLang="en-US" dirty="0"/>
              <a:t>，</a:t>
            </a:r>
            <a:r>
              <a:rPr kumimoji="1" lang="en-US" altLang="ja-JP" dirty="0" err="1"/>
              <a:t>tỉ</a:t>
            </a:r>
            <a:r>
              <a:rPr kumimoji="1" lang="en-US" altLang="ja-JP" dirty="0"/>
              <a:t> </a:t>
            </a:r>
            <a:r>
              <a:rPr kumimoji="1" lang="en-US" altLang="ja-JP" dirty="0" err="1"/>
              <a:t>lệ</a:t>
            </a:r>
            <a:r>
              <a:rPr kumimoji="1" lang="ja-JP" altLang="en-US" dirty="0"/>
              <a:t>，</a:t>
            </a:r>
            <a:r>
              <a:rPr kumimoji="1" lang="en-US" altLang="ja-JP" dirty="0" err="1"/>
              <a:t>relación</a:t>
            </a:r>
            <a:r>
              <a:rPr lang="ja-JP" altLang="en-US" dirty="0"/>
              <a:t>，</a:t>
            </a:r>
            <a:r>
              <a:rPr kumimoji="1" lang="az-Cyrl-AZ" altLang="ja-JP" dirty="0"/>
              <a:t>соотношение</a:t>
            </a:r>
            <a:endParaRPr kumimoji="1" lang="ja-JP" altLang="en-US" dirty="0"/>
          </a:p>
        </p:txBody>
      </p:sp>
      <p:sp>
        <p:nvSpPr>
          <p:cNvPr id="11" name="テキスト ボックス 10">
            <a:extLst>
              <a:ext uri="{FF2B5EF4-FFF2-40B4-BE49-F238E27FC236}">
                <a16:creationId xmlns:a16="http://schemas.microsoft.com/office/drawing/2014/main" id="{768EEE13-F7B4-7B9B-D0E0-764460544D67}"/>
              </a:ext>
            </a:extLst>
          </p:cNvPr>
          <p:cNvSpPr txBox="1"/>
          <p:nvPr/>
        </p:nvSpPr>
        <p:spPr>
          <a:xfrm>
            <a:off x="685800" y="5830114"/>
            <a:ext cx="5313680" cy="992579"/>
          </a:xfrm>
          <a:prstGeom prst="rect">
            <a:avLst/>
          </a:prstGeom>
          <a:noFill/>
        </p:spPr>
        <p:txBody>
          <a:bodyPr wrap="square" rtlCol="0">
            <a:spAutoFit/>
          </a:bodyPr>
          <a:lstStyle/>
          <a:p>
            <a:r>
              <a:rPr lang="ja-JP" altLang="en-US" sz="1050" dirty="0">
                <a:latin typeface="UD デジタル 教科書体 NP-B" panose="02020700000000000000" pitchFamily="18" charset="-128"/>
                <a:ea typeface="UD デジタル 教科書体 NP-B" panose="02020700000000000000" pitchFamily="18" charset="-128"/>
              </a:rPr>
              <a:t>　　　　　　　　　　　　　　くに　　　　　　　　　　　　　　じんこうわりあい</a:t>
            </a:r>
            <a:endParaRPr lang="en-US" altLang="ja-JP" sz="1050" dirty="0">
              <a:latin typeface="UD デジタル 教科書体 NP-B" panose="02020700000000000000" pitchFamily="18" charset="-128"/>
              <a:ea typeface="UD デジタル 教科書体 NP-B" panose="02020700000000000000" pitchFamily="18" charset="-128"/>
            </a:endParaRPr>
          </a:p>
          <a:p>
            <a:r>
              <a:rPr lang="ja-JP" altLang="en-US" dirty="0">
                <a:latin typeface="UD デジタル 教科書体 NP-B" panose="02020700000000000000" pitchFamily="18" charset="-128"/>
                <a:ea typeface="UD デジタル 教科書体 NP-B" panose="02020700000000000000" pitchFamily="18" charset="-128"/>
              </a:rPr>
              <a:t>図１ラテンアメリカの国のルーツごとの人口割合</a:t>
            </a:r>
            <a:endParaRPr lang="en-US" altLang="ja-JP" dirty="0">
              <a:latin typeface="UD デジタル 教科書体 NP-B" panose="02020700000000000000" pitchFamily="18" charset="-128"/>
              <a:ea typeface="UD デジタル 教科書体 NP-B" panose="02020700000000000000" pitchFamily="18" charset="-128"/>
            </a:endParaRPr>
          </a:p>
          <a:p>
            <a:r>
              <a:rPr lang="ja-JP" altLang="en-US" sz="1200" dirty="0">
                <a:latin typeface="UD デジタル 教科書体 NP-B" panose="02020700000000000000" pitchFamily="18" charset="-128"/>
                <a:ea typeface="UD デジタル 教科書体 NP-B" panose="02020700000000000000" pitchFamily="18" charset="-128"/>
              </a:rPr>
              <a:t>　こうようご</a:t>
            </a:r>
            <a:endParaRPr lang="en-US" altLang="ja-JP" sz="1200" dirty="0">
              <a:latin typeface="UD デジタル 教科書体 NP-B" panose="02020700000000000000" pitchFamily="18" charset="-128"/>
              <a:ea typeface="UD デジタル 教科書体 NP-B" panose="02020700000000000000" pitchFamily="18" charset="-128"/>
            </a:endParaRPr>
          </a:p>
          <a:p>
            <a:r>
              <a:rPr lang="ja-JP" altLang="en-US" dirty="0">
                <a:latin typeface="UD デジタル 教科書体 NP-B" panose="02020700000000000000" pitchFamily="18" charset="-128"/>
                <a:ea typeface="UD デジタル 教科書体 NP-B" panose="02020700000000000000" pitchFamily="18" charset="-128"/>
              </a:rPr>
              <a:t>と</a:t>
            </a:r>
            <a:r>
              <a:rPr kumimoji="1" lang="ja-JP" altLang="en-US" dirty="0">
                <a:latin typeface="UD デジタル 教科書体 NP-B" panose="02020700000000000000" pitchFamily="18" charset="-128"/>
                <a:ea typeface="UD デジタル 教科書体 NP-B" panose="02020700000000000000" pitchFamily="18" charset="-128"/>
              </a:rPr>
              <a:t>公用語</a:t>
            </a:r>
          </a:p>
        </p:txBody>
      </p:sp>
      <p:sp>
        <p:nvSpPr>
          <p:cNvPr id="3" name="テキスト ボックス 2">
            <a:extLst>
              <a:ext uri="{FF2B5EF4-FFF2-40B4-BE49-F238E27FC236}">
                <a16:creationId xmlns:a16="http://schemas.microsoft.com/office/drawing/2014/main" id="{32F9A59D-51D9-B60B-B3DB-F7827E261BC6}"/>
              </a:ext>
            </a:extLst>
          </p:cNvPr>
          <p:cNvSpPr txBox="1"/>
          <p:nvPr/>
        </p:nvSpPr>
        <p:spPr>
          <a:xfrm>
            <a:off x="4452952" y="3470275"/>
            <a:ext cx="1084248" cy="276999"/>
          </a:xfrm>
          <a:prstGeom prst="rect">
            <a:avLst/>
          </a:prstGeom>
          <a:solidFill>
            <a:schemeClr val="bg1"/>
          </a:solid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こうようご</a:t>
            </a:r>
          </a:p>
        </p:txBody>
      </p:sp>
    </p:spTree>
    <p:extLst>
      <p:ext uri="{BB962C8B-B14F-4D97-AF65-F5344CB8AC3E}">
        <p14:creationId xmlns:p14="http://schemas.microsoft.com/office/powerpoint/2010/main" val="2591398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31C875-F559-C786-1EAE-BCFDBEB8A99D}"/>
              </a:ext>
            </a:extLst>
          </p:cNvPr>
          <p:cNvSpPr>
            <a:spLocks noGrp="1"/>
          </p:cNvSpPr>
          <p:nvPr>
            <p:ph type="title"/>
          </p:nvPr>
        </p:nvSpPr>
        <p:spPr>
          <a:xfrm>
            <a:off x="6096000" y="182245"/>
            <a:ext cx="6014720" cy="1036955"/>
          </a:xfrm>
        </p:spPr>
        <p:txBody>
          <a:bodyPr>
            <a:normAutofit/>
          </a:bodyPr>
          <a:lstStyle/>
          <a:p>
            <a:r>
              <a:rPr kumimoji="1" lang="ja-JP" altLang="en-US" sz="1800" dirty="0">
                <a:latin typeface="UD デジタル 教科書体 NP-B" panose="02020700000000000000" pitchFamily="18" charset="-128"/>
                <a:ea typeface="UD デジタル 教科書体 NP-B" panose="02020700000000000000" pitchFamily="18" charset="-128"/>
              </a:rPr>
              <a:t>　　　　　　　　とくちょう</a:t>
            </a:r>
            <a:br>
              <a:rPr kumimoji="1" lang="en-US" altLang="ja-JP" sz="3200" dirty="0">
                <a:latin typeface="UD デジタル 教科書体 NP-B" panose="02020700000000000000" pitchFamily="18" charset="-128"/>
                <a:ea typeface="UD デジタル 教科書体 NP-B" panose="02020700000000000000" pitchFamily="18" charset="-128"/>
              </a:rPr>
            </a:br>
            <a:r>
              <a:rPr kumimoji="1" lang="ja-JP" altLang="en-US" sz="3200" dirty="0">
                <a:latin typeface="UD デジタル 教科書体 NP-B" panose="02020700000000000000" pitchFamily="18" charset="-128"/>
                <a:ea typeface="UD デジタル 教科書体 NP-B" panose="02020700000000000000" pitchFamily="18" charset="-128"/>
              </a:rPr>
              <a:t>ブラジルの特徴はなん</a:t>
            </a:r>
            <a:r>
              <a:rPr lang="ja-JP" altLang="en-US" sz="3200" dirty="0">
                <a:latin typeface="UD デジタル 教科書体 NP-B" panose="02020700000000000000" pitchFamily="18" charset="-128"/>
                <a:ea typeface="UD デジタル 教科書体 NP-B" panose="02020700000000000000" pitchFamily="18" charset="-128"/>
              </a:rPr>
              <a:t>だろう</a:t>
            </a:r>
            <a:r>
              <a:rPr kumimoji="1" lang="ja-JP" altLang="en-US" sz="3200" dirty="0">
                <a:latin typeface="UD デジタル 教科書体 NP-B" panose="02020700000000000000" pitchFamily="18" charset="-128"/>
                <a:ea typeface="UD デジタル 教科書体 NP-B" panose="02020700000000000000" pitchFamily="18" charset="-128"/>
              </a:rPr>
              <a:t>？</a:t>
            </a:r>
          </a:p>
        </p:txBody>
      </p:sp>
      <p:grpSp>
        <p:nvGrpSpPr>
          <p:cNvPr id="10" name="グループ化 9">
            <a:extLst>
              <a:ext uri="{FF2B5EF4-FFF2-40B4-BE49-F238E27FC236}">
                <a16:creationId xmlns:a16="http://schemas.microsoft.com/office/drawing/2014/main" id="{5E7AD981-D049-1F79-1F67-A6A222E4D1D3}"/>
              </a:ext>
            </a:extLst>
          </p:cNvPr>
          <p:cNvGrpSpPr/>
          <p:nvPr/>
        </p:nvGrpSpPr>
        <p:grpSpPr>
          <a:xfrm>
            <a:off x="401320" y="101599"/>
            <a:ext cx="5471160" cy="5821681"/>
            <a:chOff x="624840" y="416559"/>
            <a:chExt cx="5471160" cy="5821681"/>
          </a:xfrm>
        </p:grpSpPr>
        <p:pic>
          <p:nvPicPr>
            <p:cNvPr id="4" name="図 3">
              <a:extLst>
                <a:ext uri="{FF2B5EF4-FFF2-40B4-BE49-F238E27FC236}">
                  <a16:creationId xmlns:a16="http://schemas.microsoft.com/office/drawing/2014/main" id="{39257362-C236-34DC-6C05-9CA098DE4EE0}"/>
                </a:ext>
              </a:extLst>
            </p:cNvPr>
            <p:cNvPicPr>
              <a:picLocks noChangeAspect="1"/>
            </p:cNvPicPr>
            <p:nvPr/>
          </p:nvPicPr>
          <p:blipFill rotWithShape="1">
            <a:blip r:embed="rId3"/>
            <a:srcRect t="4196" b="6697"/>
            <a:stretch/>
          </p:blipFill>
          <p:spPr>
            <a:xfrm>
              <a:off x="909320" y="416559"/>
              <a:ext cx="5186680" cy="5821681"/>
            </a:xfrm>
            <a:prstGeom prst="rect">
              <a:avLst/>
            </a:prstGeom>
          </p:spPr>
        </p:pic>
        <p:sp>
          <p:nvSpPr>
            <p:cNvPr id="5" name="テキスト ボックス 4">
              <a:extLst>
                <a:ext uri="{FF2B5EF4-FFF2-40B4-BE49-F238E27FC236}">
                  <a16:creationId xmlns:a16="http://schemas.microsoft.com/office/drawing/2014/main" id="{9E6E7BB2-B788-F138-9335-CC6A54AE75B6}"/>
                </a:ext>
              </a:extLst>
            </p:cNvPr>
            <p:cNvSpPr txBox="1"/>
            <p:nvPr/>
          </p:nvSpPr>
          <p:spPr>
            <a:xfrm>
              <a:off x="624840" y="4208581"/>
              <a:ext cx="2333928" cy="276999"/>
            </a:xfrm>
            <a:prstGeom prst="rect">
              <a:avLst/>
            </a:prstGeom>
            <a:solidFill>
              <a:schemeClr val="bg1"/>
            </a:solid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ルーツごとの割合（わりあい）</a:t>
              </a:r>
            </a:p>
          </p:txBody>
        </p:sp>
      </p:grpSp>
      <p:sp>
        <p:nvSpPr>
          <p:cNvPr id="7" name="テキスト ボックス 6">
            <a:extLst>
              <a:ext uri="{FF2B5EF4-FFF2-40B4-BE49-F238E27FC236}">
                <a16:creationId xmlns:a16="http://schemas.microsoft.com/office/drawing/2014/main" id="{2CB2220B-35EC-485F-0231-7465AA71728A}"/>
              </a:ext>
            </a:extLst>
          </p:cNvPr>
          <p:cNvSpPr txBox="1"/>
          <p:nvPr/>
        </p:nvSpPr>
        <p:spPr>
          <a:xfrm>
            <a:off x="6441440" y="1595120"/>
            <a:ext cx="5557520" cy="3662541"/>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・ブラジルではペルーにくらべて</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せんじゅうみん　　　　　　　けい　　　　　　　</a:t>
            </a:r>
            <a:endParaRPr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（先住民・</a:t>
            </a:r>
            <a:r>
              <a:rPr lang="ja-JP" altLang="en-US" sz="2400" dirty="0">
                <a:latin typeface="UD デジタル 教科書体 NP-B" panose="02020700000000000000" pitchFamily="18" charset="-128"/>
                <a:ea typeface="UD デジタル 教科書体 NP-B" panose="02020700000000000000" pitchFamily="18" charset="-128"/>
              </a:rPr>
              <a:t>ヨーロッパ系</a:t>
            </a:r>
            <a:r>
              <a:rPr kumimoji="1" lang="ja-JP" altLang="en-US" sz="2400" dirty="0">
                <a:latin typeface="UD デジタル 教科書体 NP-B" panose="02020700000000000000" pitchFamily="18" charset="-128"/>
                <a:ea typeface="UD デジタル 教科書体 NP-B" panose="02020700000000000000" pitchFamily="18" charset="-128"/>
              </a:rPr>
              <a:t>）のわりあい</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すく</a:t>
            </a:r>
            <a:endParaRPr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が少ない。</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　　　　　　　　　　　　　　　くに</a:t>
            </a:r>
            <a:endParaRPr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・ブラジルではほかの国にくらべて</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　　　　　　　　　けい　　　　　　　けい</a:t>
            </a:r>
            <a:endParaRPr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（ヨーロッパ系・アフリカ系）のわり</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kumimoji="1" lang="ja-JP" altLang="en-US" sz="1600" dirty="0">
                <a:latin typeface="UD デジタル 教科書体 NP-B" panose="02020700000000000000" pitchFamily="18" charset="-128"/>
                <a:ea typeface="UD デジタル 教科書体 NP-B" panose="02020700000000000000" pitchFamily="18" charset="-128"/>
              </a:rPr>
              <a:t>　　　　おお</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あいが多い。</a:t>
            </a:r>
          </a:p>
        </p:txBody>
      </p:sp>
      <p:sp>
        <p:nvSpPr>
          <p:cNvPr id="8" name="テキスト ボックス 7">
            <a:extLst>
              <a:ext uri="{FF2B5EF4-FFF2-40B4-BE49-F238E27FC236}">
                <a16:creationId xmlns:a16="http://schemas.microsoft.com/office/drawing/2014/main" id="{DC24D15D-41E7-7DC3-0CD9-7ECCE0AF86C4}"/>
              </a:ext>
            </a:extLst>
          </p:cNvPr>
          <p:cNvSpPr txBox="1"/>
          <p:nvPr/>
        </p:nvSpPr>
        <p:spPr>
          <a:xfrm>
            <a:off x="6510020" y="5081657"/>
            <a:ext cx="5186680" cy="707886"/>
          </a:xfrm>
          <a:prstGeom prst="rect">
            <a:avLst/>
          </a:prstGeom>
          <a:noFill/>
        </p:spPr>
        <p:txBody>
          <a:bodyPr wrap="square" rtlCol="0">
            <a:spAutoFit/>
          </a:bodyPr>
          <a:lstStyle/>
          <a:p>
            <a:r>
              <a:rPr kumimoji="1" lang="ja-JP" altLang="en-US" sz="1600" dirty="0">
                <a:latin typeface="UD デジタル 教科書体 NP-B" panose="02020700000000000000" pitchFamily="18" charset="-128"/>
                <a:ea typeface="UD デジタル 教科書体 NP-B" panose="02020700000000000000" pitchFamily="18" charset="-128"/>
              </a:rPr>
              <a:t>　　　　　　　　　りゆう　  よそう</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・どうして？理由を予想してみよう</a:t>
            </a:r>
          </a:p>
        </p:txBody>
      </p:sp>
      <p:sp>
        <p:nvSpPr>
          <p:cNvPr id="9" name="テキスト ボックス 8">
            <a:extLst>
              <a:ext uri="{FF2B5EF4-FFF2-40B4-BE49-F238E27FC236}">
                <a16:creationId xmlns:a16="http://schemas.microsoft.com/office/drawing/2014/main" id="{38864EEE-F194-F2CB-1BE4-45EB2C2EC433}"/>
              </a:ext>
            </a:extLst>
          </p:cNvPr>
          <p:cNvSpPr txBox="1"/>
          <p:nvPr/>
        </p:nvSpPr>
        <p:spPr>
          <a:xfrm>
            <a:off x="6626860" y="6029424"/>
            <a:ext cx="5186680" cy="646331"/>
          </a:xfrm>
          <a:prstGeom prst="rect">
            <a:avLst/>
          </a:prstGeom>
          <a:noFill/>
        </p:spPr>
        <p:txBody>
          <a:bodyPr wrap="square" rtlCol="0">
            <a:spAutoFit/>
          </a:bodyPr>
          <a:lstStyle/>
          <a:p>
            <a:r>
              <a:rPr kumimoji="1" lang="ja-JP" altLang="en-US" dirty="0"/>
              <a:t>わりあい（割合）：</a:t>
            </a:r>
            <a:r>
              <a:rPr kumimoji="1" lang="en-US" altLang="ja-JP" dirty="0"/>
              <a:t>Percentage,</a:t>
            </a:r>
            <a:r>
              <a:rPr kumimoji="1" lang="km-KH" altLang="ja-JP" dirty="0"/>
              <a:t> សមាមាត្រ</a:t>
            </a:r>
            <a:r>
              <a:rPr kumimoji="1" lang="ja-JP" altLang="en-US" dirty="0"/>
              <a:t>，</a:t>
            </a:r>
            <a:r>
              <a:rPr kumimoji="1" lang="en-US" altLang="ja-JP" dirty="0" err="1"/>
              <a:t>tỉ</a:t>
            </a:r>
            <a:r>
              <a:rPr kumimoji="1" lang="en-US" altLang="ja-JP" dirty="0"/>
              <a:t> </a:t>
            </a:r>
            <a:r>
              <a:rPr kumimoji="1" lang="en-US" altLang="ja-JP" dirty="0" err="1"/>
              <a:t>lệ</a:t>
            </a:r>
            <a:r>
              <a:rPr kumimoji="1" lang="ja-JP" altLang="en-US" dirty="0"/>
              <a:t>，</a:t>
            </a:r>
            <a:r>
              <a:rPr kumimoji="1" lang="en-US" altLang="ja-JP" dirty="0" err="1"/>
              <a:t>relación</a:t>
            </a:r>
            <a:r>
              <a:rPr lang="ja-JP" altLang="en-US" dirty="0"/>
              <a:t>，</a:t>
            </a:r>
            <a:r>
              <a:rPr kumimoji="1" lang="az-Cyrl-AZ" altLang="ja-JP" dirty="0"/>
              <a:t>соотношение</a:t>
            </a:r>
            <a:endParaRPr kumimoji="1" lang="ja-JP" altLang="en-US" dirty="0"/>
          </a:p>
        </p:txBody>
      </p:sp>
      <p:sp>
        <p:nvSpPr>
          <p:cNvPr id="3" name="楕円 2">
            <a:extLst>
              <a:ext uri="{FF2B5EF4-FFF2-40B4-BE49-F238E27FC236}">
                <a16:creationId xmlns:a16="http://schemas.microsoft.com/office/drawing/2014/main" id="{04B3C0D6-5932-A096-AB23-D4F981AA940E}"/>
              </a:ext>
            </a:extLst>
          </p:cNvPr>
          <p:cNvSpPr/>
          <p:nvPr/>
        </p:nvSpPr>
        <p:spPr>
          <a:xfrm>
            <a:off x="6565063" y="1971161"/>
            <a:ext cx="1281256" cy="684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DE274AB3-F21B-2835-D236-24CDA12F7C00}"/>
              </a:ext>
            </a:extLst>
          </p:cNvPr>
          <p:cNvSpPr/>
          <p:nvPr/>
        </p:nvSpPr>
        <p:spPr>
          <a:xfrm>
            <a:off x="8936785" y="4098952"/>
            <a:ext cx="1511224" cy="5968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0DB512B-47E7-4571-4FE4-7E11B38D3BF5}"/>
              </a:ext>
            </a:extLst>
          </p:cNvPr>
          <p:cNvSpPr txBox="1"/>
          <p:nvPr/>
        </p:nvSpPr>
        <p:spPr>
          <a:xfrm>
            <a:off x="685800" y="5830114"/>
            <a:ext cx="5313680" cy="992579"/>
          </a:xfrm>
          <a:prstGeom prst="rect">
            <a:avLst/>
          </a:prstGeom>
          <a:noFill/>
        </p:spPr>
        <p:txBody>
          <a:bodyPr wrap="square" rtlCol="0">
            <a:spAutoFit/>
          </a:bodyPr>
          <a:lstStyle/>
          <a:p>
            <a:r>
              <a:rPr lang="ja-JP" altLang="en-US" sz="1050" dirty="0">
                <a:latin typeface="UD デジタル 教科書体 NP-B" panose="02020700000000000000" pitchFamily="18" charset="-128"/>
                <a:ea typeface="UD デジタル 教科書体 NP-B" panose="02020700000000000000" pitchFamily="18" charset="-128"/>
              </a:rPr>
              <a:t>　　　　　　　　　　　　　　くに　　　　　　　　　　　　　　じんこうわりあい</a:t>
            </a:r>
            <a:endParaRPr lang="en-US" altLang="ja-JP" sz="1050" dirty="0">
              <a:latin typeface="UD デジタル 教科書体 NP-B" panose="02020700000000000000" pitchFamily="18" charset="-128"/>
              <a:ea typeface="UD デジタル 教科書体 NP-B" panose="02020700000000000000" pitchFamily="18" charset="-128"/>
            </a:endParaRPr>
          </a:p>
          <a:p>
            <a:r>
              <a:rPr lang="ja-JP" altLang="en-US" dirty="0">
                <a:latin typeface="UD デジタル 教科書体 NP-B" panose="02020700000000000000" pitchFamily="18" charset="-128"/>
                <a:ea typeface="UD デジタル 教科書体 NP-B" panose="02020700000000000000" pitchFamily="18" charset="-128"/>
              </a:rPr>
              <a:t>図１ラテンアメリカの国のルーツごとの人口割合</a:t>
            </a:r>
            <a:endParaRPr lang="en-US" altLang="ja-JP" dirty="0">
              <a:latin typeface="UD デジタル 教科書体 NP-B" panose="02020700000000000000" pitchFamily="18" charset="-128"/>
              <a:ea typeface="UD デジタル 教科書体 NP-B" panose="02020700000000000000" pitchFamily="18" charset="-128"/>
            </a:endParaRPr>
          </a:p>
          <a:p>
            <a:r>
              <a:rPr lang="ja-JP" altLang="en-US" sz="1200" dirty="0">
                <a:latin typeface="UD デジタル 教科書体 NP-B" panose="02020700000000000000" pitchFamily="18" charset="-128"/>
                <a:ea typeface="UD デジタル 教科書体 NP-B" panose="02020700000000000000" pitchFamily="18" charset="-128"/>
              </a:rPr>
              <a:t>　こうようご</a:t>
            </a:r>
            <a:endParaRPr lang="en-US" altLang="ja-JP" sz="1200" dirty="0">
              <a:latin typeface="UD デジタル 教科書体 NP-B" panose="02020700000000000000" pitchFamily="18" charset="-128"/>
              <a:ea typeface="UD デジタル 教科書体 NP-B" panose="02020700000000000000" pitchFamily="18" charset="-128"/>
            </a:endParaRPr>
          </a:p>
          <a:p>
            <a:r>
              <a:rPr lang="ja-JP" altLang="en-US" dirty="0">
                <a:latin typeface="UD デジタル 教科書体 NP-B" panose="02020700000000000000" pitchFamily="18" charset="-128"/>
                <a:ea typeface="UD デジタル 教科書体 NP-B" panose="02020700000000000000" pitchFamily="18" charset="-128"/>
              </a:rPr>
              <a:t>と</a:t>
            </a:r>
            <a:r>
              <a:rPr kumimoji="1" lang="ja-JP" altLang="en-US" dirty="0">
                <a:latin typeface="UD デジタル 教科書体 NP-B" panose="02020700000000000000" pitchFamily="18" charset="-128"/>
                <a:ea typeface="UD デジタル 教科書体 NP-B" panose="02020700000000000000" pitchFamily="18" charset="-128"/>
              </a:rPr>
              <a:t>公用語</a:t>
            </a:r>
          </a:p>
        </p:txBody>
      </p:sp>
      <p:sp>
        <p:nvSpPr>
          <p:cNvPr id="13" name="テキスト ボックス 12">
            <a:extLst>
              <a:ext uri="{FF2B5EF4-FFF2-40B4-BE49-F238E27FC236}">
                <a16:creationId xmlns:a16="http://schemas.microsoft.com/office/drawing/2014/main" id="{E0B5C00E-ECFA-AF3C-A163-C4C7D5D97E70}"/>
              </a:ext>
            </a:extLst>
          </p:cNvPr>
          <p:cNvSpPr txBox="1"/>
          <p:nvPr/>
        </p:nvSpPr>
        <p:spPr>
          <a:xfrm>
            <a:off x="4530588" y="3755121"/>
            <a:ext cx="1084248" cy="276999"/>
          </a:xfrm>
          <a:prstGeom prst="rect">
            <a:avLst/>
          </a:prstGeom>
          <a:solidFill>
            <a:schemeClr val="bg1"/>
          </a:solid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こうようご</a:t>
            </a:r>
          </a:p>
        </p:txBody>
      </p:sp>
    </p:spTree>
    <p:extLst>
      <p:ext uri="{BB962C8B-B14F-4D97-AF65-F5344CB8AC3E}">
        <p14:creationId xmlns:p14="http://schemas.microsoft.com/office/powerpoint/2010/main" val="177997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69692A8-00EA-25CF-DE0C-45673D3DAF3E}"/>
              </a:ext>
            </a:extLst>
          </p:cNvPr>
          <p:cNvSpPr txBox="1"/>
          <p:nvPr/>
        </p:nvSpPr>
        <p:spPr>
          <a:xfrm>
            <a:off x="833120" y="1487845"/>
            <a:ext cx="1210056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600" dirty="0">
                <a:latin typeface="UD デジタル 教科書体 NP-B" panose="02020700000000000000" pitchFamily="18" charset="-128"/>
                <a:ea typeface="UD デジタル 教科書体 NP-B" panose="02020700000000000000" pitchFamily="18" charset="-128"/>
              </a:rPr>
              <a:t>　　　　　　　　　　　　　　　せんじゅうみん　すく　　　　　　　　　　　けい　　おお</a:t>
            </a:r>
            <a:endParaRPr lang="en-US" altLang="ja-JP" sz="1600" dirty="0">
              <a:latin typeface="UD デジタル 教科書体 NP-B" panose="02020700000000000000" pitchFamily="18" charset="-128"/>
              <a:ea typeface="UD デジタル 教科書体 NP-B" panose="02020700000000000000" pitchFamily="18" charset="-128"/>
            </a:endParaRPr>
          </a:p>
          <a:p>
            <a:r>
              <a:rPr lang="ja-JP" altLang="en-US" sz="2800" dirty="0">
                <a:latin typeface="UD デジタル 教科書体 NP-B" panose="02020700000000000000" pitchFamily="18" charset="-128"/>
                <a:ea typeface="UD デジタル 教科書体 NP-B" panose="02020700000000000000" pitchFamily="18" charset="-128"/>
              </a:rPr>
              <a:t>ブラジルでは、なぜ先住民が少なく、アフリカ系が多いのだろう？</a:t>
            </a:r>
          </a:p>
        </p:txBody>
      </p:sp>
      <p:sp>
        <p:nvSpPr>
          <p:cNvPr id="5" name="テキスト ボックス 4">
            <a:extLst>
              <a:ext uri="{FF2B5EF4-FFF2-40B4-BE49-F238E27FC236}">
                <a16:creationId xmlns:a16="http://schemas.microsoft.com/office/drawing/2014/main" id="{4E0F8045-3C2B-DE26-9E09-2FF47B320B71}"/>
              </a:ext>
            </a:extLst>
          </p:cNvPr>
          <p:cNvSpPr txBox="1"/>
          <p:nvPr/>
        </p:nvSpPr>
        <p:spPr>
          <a:xfrm>
            <a:off x="497840" y="325120"/>
            <a:ext cx="3810000" cy="646331"/>
          </a:xfrm>
          <a:prstGeom prst="rect">
            <a:avLst/>
          </a:prstGeom>
          <a:noFill/>
        </p:spPr>
        <p:txBody>
          <a:bodyPr wrap="square" rtlCol="0">
            <a:spAutoFit/>
          </a:bodyPr>
          <a:lstStyle/>
          <a:p>
            <a:r>
              <a:rPr kumimoji="1" lang="ja-JP" altLang="en-US" sz="3600" dirty="0">
                <a:latin typeface="UD デジタル 教科書体 NP-B" panose="02020700000000000000" pitchFamily="18" charset="-128"/>
                <a:ea typeface="UD デジタル 教科書体 NP-B" panose="02020700000000000000" pitchFamily="18" charset="-128"/>
              </a:rPr>
              <a:t>今日のテーマ</a:t>
            </a:r>
          </a:p>
        </p:txBody>
      </p:sp>
      <p:sp>
        <p:nvSpPr>
          <p:cNvPr id="6" name="テキスト ボックス 5">
            <a:extLst>
              <a:ext uri="{FF2B5EF4-FFF2-40B4-BE49-F238E27FC236}">
                <a16:creationId xmlns:a16="http://schemas.microsoft.com/office/drawing/2014/main" id="{65936C58-94F4-A285-3252-5F684A064617}"/>
              </a:ext>
            </a:extLst>
          </p:cNvPr>
          <p:cNvSpPr txBox="1"/>
          <p:nvPr/>
        </p:nvSpPr>
        <p:spPr>
          <a:xfrm>
            <a:off x="497840" y="2773680"/>
            <a:ext cx="11318240" cy="3354765"/>
          </a:xfrm>
          <a:prstGeom prst="rect">
            <a:avLst/>
          </a:prstGeom>
          <a:noFill/>
        </p:spPr>
        <p:txBody>
          <a:bodyPr wrap="square" rtlCol="0">
            <a:spAutoFit/>
          </a:bodyPr>
          <a:lstStyle/>
          <a:p>
            <a:r>
              <a:rPr kumimoji="1" lang="en-US" altLang="ja-JP" dirty="0">
                <a:latin typeface="UD デジタル 教科書体 NP-R" panose="02020400000000000000" pitchFamily="18" charset="-128"/>
                <a:ea typeface="UD デジタル 教科書体 NP-R" panose="02020400000000000000" pitchFamily="18" charset="-128"/>
              </a:rPr>
              <a:t>Why is indigenous people minor, and African consist more in Brazilian population?</a:t>
            </a:r>
          </a:p>
          <a:p>
            <a:endParaRPr lang="en-US" altLang="ja-JP" dirty="0">
              <a:latin typeface="UD デジタル 教科書体 NP-R" panose="02020400000000000000" pitchFamily="18" charset="-128"/>
              <a:ea typeface="UD デジタル 教科書体 NP-R" panose="02020400000000000000" pitchFamily="18" charset="-128"/>
            </a:endParaRPr>
          </a:p>
          <a:p>
            <a:r>
              <a:rPr lang="pt-BR" altLang="ja-JP" dirty="0">
                <a:latin typeface="UD デジタル 教科書体 NP-R" panose="02020400000000000000" pitchFamily="18" charset="-128"/>
                <a:ea typeface="UD デジタル 教科書体 NP-R" panose="02020400000000000000" pitchFamily="18" charset="-128"/>
              </a:rPr>
              <a:t>Por que a população indígena é menor e a africana é maior na população brasileira?</a:t>
            </a:r>
          </a:p>
          <a:p>
            <a:endParaRPr lang="en-US" altLang="ja-JP" dirty="0">
              <a:latin typeface="UD デジタル 教科書体 NP-R" panose="02020400000000000000" pitchFamily="18" charset="-128"/>
              <a:ea typeface="UD デジタル 教科書体 NP-R" panose="02020400000000000000" pitchFamily="18" charset="-128"/>
            </a:endParaRPr>
          </a:p>
          <a:p>
            <a:r>
              <a:rPr kumimoji="1" lang="es-ES" altLang="ja-JP" dirty="0">
                <a:latin typeface="UD デジタル 教科書体 NP-R" panose="02020400000000000000" pitchFamily="18" charset="-128"/>
                <a:ea typeface="UD デジタル 教科書体 NP-R" panose="02020400000000000000" pitchFamily="18" charset="-128"/>
              </a:rPr>
              <a:t>¿Por qué los indígenas son menos numerosos y los africanos son más numerosos en la población brasileña?</a:t>
            </a:r>
          </a:p>
          <a:p>
            <a:endParaRPr lang="es-ES" altLang="ja-JP" dirty="0">
              <a:latin typeface="UD デジタル 教科書体 NP-R" panose="02020400000000000000" pitchFamily="18" charset="-128"/>
              <a:ea typeface="UD デジタル 教科書体 NP-R" panose="02020400000000000000" pitchFamily="18" charset="-128"/>
            </a:endParaRPr>
          </a:p>
          <a:p>
            <a:r>
              <a:rPr kumimoji="1" lang="km-KH" altLang="ja-JP" sz="3200" dirty="0">
                <a:latin typeface="UD デジタル 教科書体 NP-R" panose="02020400000000000000" pitchFamily="18" charset="-128"/>
                <a:ea typeface="UD デジタル 教科書体 NP-R" panose="02020400000000000000" pitchFamily="18" charset="-128"/>
              </a:rPr>
              <a:t>ហេតុអ្វីបានជាជនជាតិដើមភាគតិចជាជនជាតិដើមភាគតិច ហើយជនជាតិអាហ្វ្រិកមានច្រើនជាងនៅក្នុងចំនួនប្រជាជនប្រេស៊ីល?</a:t>
            </a:r>
          </a:p>
          <a:p>
            <a:endParaRPr kumimoji="1" lang="en-US" altLang="ja-JP" dirty="0">
              <a:latin typeface="UD デジタル 教科書体 NP-R" panose="02020400000000000000" pitchFamily="18" charset="-128"/>
              <a:ea typeface="UD デジタル 教科書体 NP-R" panose="02020400000000000000" pitchFamily="18" charset="-128"/>
            </a:endParaRPr>
          </a:p>
          <a:p>
            <a:r>
              <a:rPr kumimoji="1" lang="vi-VN" altLang="ja-JP" dirty="0">
                <a:latin typeface="Century" panose="02040604050505020304" pitchFamily="18" charset="0"/>
                <a:ea typeface="UD デジタル 教科書体 NP-R" panose="02020400000000000000" pitchFamily="18" charset="-128"/>
              </a:rPr>
              <a:t>Tại sao người bản địa là thiểu số, và người châu Phi nhiều hơn trong dân số Brazil?</a:t>
            </a:r>
            <a:endParaRPr kumimoji="1" lang="en-US" altLang="ja-JP" dirty="0">
              <a:latin typeface="UD デジタル 教科書体 NP-R" panose="02020400000000000000" pitchFamily="18" charset="-128"/>
              <a:ea typeface="UD デジタル 教科書体 NP-R" panose="02020400000000000000" pitchFamily="18" charset="-128"/>
            </a:endParaRPr>
          </a:p>
          <a:p>
            <a:endParaRPr lang="en-US" altLang="ja-JP"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849787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5DBFB389-DB4B-F413-39AC-1FFE51D4CBCC}"/>
              </a:ext>
            </a:extLst>
          </p:cNvPr>
          <p:cNvGrpSpPr/>
          <p:nvPr/>
        </p:nvGrpSpPr>
        <p:grpSpPr>
          <a:xfrm>
            <a:off x="283210" y="1347770"/>
            <a:ext cx="5812790" cy="4005635"/>
            <a:chOff x="608330" y="304800"/>
            <a:chExt cx="5812790" cy="4005635"/>
          </a:xfrm>
        </p:grpSpPr>
        <p:pic>
          <p:nvPicPr>
            <p:cNvPr id="7" name="図 6">
              <a:extLst>
                <a:ext uri="{FF2B5EF4-FFF2-40B4-BE49-F238E27FC236}">
                  <a16:creationId xmlns:a16="http://schemas.microsoft.com/office/drawing/2014/main" id="{7F68DA26-9DF6-FF5E-5BC2-A7A0C818D542}"/>
                </a:ext>
              </a:extLst>
            </p:cNvPr>
            <p:cNvPicPr>
              <a:picLocks noChangeAspect="1"/>
            </p:cNvPicPr>
            <p:nvPr/>
          </p:nvPicPr>
          <p:blipFill>
            <a:blip r:embed="rId3"/>
            <a:stretch>
              <a:fillRect/>
            </a:stretch>
          </p:blipFill>
          <p:spPr>
            <a:xfrm>
              <a:off x="608330" y="965835"/>
              <a:ext cx="5314950" cy="3219450"/>
            </a:xfrm>
            <a:prstGeom prst="rect">
              <a:avLst/>
            </a:prstGeom>
          </p:spPr>
        </p:pic>
        <p:sp>
          <p:nvSpPr>
            <p:cNvPr id="8" name="テキスト ボックス 7">
              <a:extLst>
                <a:ext uri="{FF2B5EF4-FFF2-40B4-BE49-F238E27FC236}">
                  <a16:creationId xmlns:a16="http://schemas.microsoft.com/office/drawing/2014/main" id="{8438DE27-3BF4-DC73-67D4-1FFEE4336150}"/>
                </a:ext>
              </a:extLst>
            </p:cNvPr>
            <p:cNvSpPr txBox="1"/>
            <p:nvPr/>
          </p:nvSpPr>
          <p:spPr>
            <a:xfrm>
              <a:off x="5923280" y="3779520"/>
              <a:ext cx="497840" cy="530915"/>
            </a:xfrm>
            <a:prstGeom prst="rect">
              <a:avLst/>
            </a:prstGeom>
            <a:noFill/>
          </p:spPr>
          <p:txBody>
            <a:bodyPr wrap="square" rtlCol="0">
              <a:spAutoFit/>
            </a:bodyPr>
            <a:lstStyle/>
            <a:p>
              <a:r>
                <a:rPr kumimoji="1" lang="ja-JP" altLang="en-US" sz="1050" dirty="0">
                  <a:latin typeface="UD デジタル 教科書体 NP-B" panose="02020700000000000000" pitchFamily="18" charset="-128"/>
                  <a:ea typeface="UD デジタル 教科書体 NP-B" panose="02020700000000000000" pitchFamily="18" charset="-128"/>
                </a:rPr>
                <a:t>ねん</a:t>
              </a:r>
              <a:endParaRPr kumimoji="1" lang="en-US" altLang="ja-JP" sz="1050"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年</a:t>
              </a:r>
            </a:p>
          </p:txBody>
        </p:sp>
        <p:sp>
          <p:nvSpPr>
            <p:cNvPr id="9" name="テキスト ボックス 8">
              <a:extLst>
                <a:ext uri="{FF2B5EF4-FFF2-40B4-BE49-F238E27FC236}">
                  <a16:creationId xmlns:a16="http://schemas.microsoft.com/office/drawing/2014/main" id="{0251B4D4-A33D-5687-3D3B-EF3FC9B2285A}"/>
                </a:ext>
              </a:extLst>
            </p:cNvPr>
            <p:cNvSpPr txBox="1"/>
            <p:nvPr/>
          </p:nvSpPr>
          <p:spPr>
            <a:xfrm>
              <a:off x="608330" y="304800"/>
              <a:ext cx="1393190" cy="530915"/>
            </a:xfrm>
            <a:prstGeom prst="rect">
              <a:avLst/>
            </a:prstGeom>
            <a:noFill/>
          </p:spPr>
          <p:txBody>
            <a:bodyPr wrap="square" rtlCol="0">
              <a:spAutoFit/>
            </a:bodyPr>
            <a:lstStyle/>
            <a:p>
              <a:r>
                <a:rPr kumimoji="1" lang="ja-JP" altLang="en-US" sz="1050" dirty="0">
                  <a:latin typeface="UD デジタル 教科書体 NP-B" panose="02020700000000000000" pitchFamily="18" charset="-128"/>
                  <a:ea typeface="UD デジタル 教科書体 NP-B" panose="02020700000000000000" pitchFamily="18" charset="-128"/>
                </a:rPr>
                <a:t>にんずう</a:t>
              </a:r>
              <a:endParaRPr kumimoji="1" lang="en-US" altLang="ja-JP" sz="1050"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人数</a:t>
              </a:r>
            </a:p>
          </p:txBody>
        </p:sp>
      </p:grpSp>
      <p:sp>
        <p:nvSpPr>
          <p:cNvPr id="11" name="タイトル 1">
            <a:extLst>
              <a:ext uri="{FF2B5EF4-FFF2-40B4-BE49-F238E27FC236}">
                <a16:creationId xmlns:a16="http://schemas.microsoft.com/office/drawing/2014/main" id="{5BD78D7F-7D65-321D-7633-43184C465E8E}"/>
              </a:ext>
            </a:extLst>
          </p:cNvPr>
          <p:cNvSpPr txBox="1">
            <a:spLocks/>
          </p:cNvSpPr>
          <p:nvPr/>
        </p:nvSpPr>
        <p:spPr>
          <a:xfrm>
            <a:off x="2078629" y="-49503"/>
            <a:ext cx="8969461"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a:latin typeface="UD デジタル 教科書体 NP-B" panose="02020700000000000000" pitchFamily="18" charset="-128"/>
                <a:ea typeface="UD デジタル 教科書体 NP-B" panose="02020700000000000000" pitchFamily="18" charset="-128"/>
              </a:rPr>
              <a:t>　　　　　　　　　　せんじゅうみん</a:t>
            </a:r>
            <a:r>
              <a:rPr lang="ja-JP" altLang="en-US"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すく</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どうして先住民のわりあいが少ないの？</a:t>
            </a:r>
          </a:p>
        </p:txBody>
      </p:sp>
      <p:sp>
        <p:nvSpPr>
          <p:cNvPr id="13" name="テキスト ボックス 12">
            <a:extLst>
              <a:ext uri="{FF2B5EF4-FFF2-40B4-BE49-F238E27FC236}">
                <a16:creationId xmlns:a16="http://schemas.microsoft.com/office/drawing/2014/main" id="{D4F2F703-B50F-DA56-A0BD-75A1F2006E5A}"/>
              </a:ext>
            </a:extLst>
          </p:cNvPr>
          <p:cNvSpPr txBox="1"/>
          <p:nvPr/>
        </p:nvSpPr>
        <p:spPr>
          <a:xfrm>
            <a:off x="6563359" y="1613987"/>
            <a:ext cx="5466080" cy="3570208"/>
          </a:xfrm>
          <a:prstGeom prst="rect">
            <a:avLst/>
          </a:prstGeom>
          <a:noFill/>
        </p:spPr>
        <p:txBody>
          <a:bodyPr wrap="square" rtlCol="0">
            <a:spAutoFit/>
          </a:bodyPr>
          <a:lstStyle/>
          <a:p>
            <a:r>
              <a:rPr lang="ja-JP" altLang="en-US" sz="1600" dirty="0">
                <a:latin typeface="UD デジタル 教科書体 NP-B" panose="02020700000000000000" pitchFamily="18" charset="-128"/>
                <a:ea typeface="UD デジタル 教科書体 NP-B" panose="02020700000000000000" pitchFamily="18" charset="-128"/>
              </a:rPr>
              <a:t>　　　　　　ねん　　　　　　　　　　せんじゅうみん</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a:t>
            </a:r>
            <a:r>
              <a:rPr kumimoji="1" lang="en-US" altLang="ja-JP" sz="2400" dirty="0">
                <a:latin typeface="UD デジタル 教科書体 NP-B" panose="02020700000000000000" pitchFamily="18" charset="-128"/>
                <a:ea typeface="UD デジタル 教科書体 NP-B" panose="02020700000000000000" pitchFamily="18" charset="-128"/>
              </a:rPr>
              <a:t>1500</a:t>
            </a:r>
            <a:r>
              <a:rPr kumimoji="1" lang="ja-JP" altLang="en-US" sz="2400" dirty="0">
                <a:latin typeface="UD デジタル 教科書体 NP-B" panose="02020700000000000000" pitchFamily="18" charset="-128"/>
                <a:ea typeface="UD デジタル 教科書体 NP-B" panose="02020700000000000000" pitchFamily="18" charset="-128"/>
              </a:rPr>
              <a:t>年にはブラジルには先住民が</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にん　　　　す</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　　　　）人くらい住んでいた。</a:t>
            </a:r>
          </a:p>
          <a:p>
            <a:endParaRPr lang="en-US" altLang="ja-JP" sz="1400" dirty="0">
              <a:latin typeface="UD デジタル 教科書体 NP-B" panose="02020700000000000000" pitchFamily="18" charset="-128"/>
              <a:ea typeface="UD デジタル 教科書体 NP-B" panose="02020700000000000000" pitchFamily="18" charset="-128"/>
            </a:endParaRPr>
          </a:p>
          <a:p>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sz="1400" dirty="0">
                <a:latin typeface="UD デジタル 教科書体 NP-B" panose="02020700000000000000" pitchFamily="18" charset="-128"/>
                <a:ea typeface="UD デジタル 教科書体 NP-B" panose="02020700000000000000" pitchFamily="18" charset="-128"/>
              </a:rPr>
              <a:t>　　せんじゅうみん　じんこう　　　　　　　　　　ねん</a:t>
            </a:r>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・先住民の人口は（　　　　）年から</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　　　　　　</a:t>
            </a:r>
            <a:r>
              <a:rPr kumimoji="1" lang="ja-JP" altLang="en-US" sz="1400" dirty="0">
                <a:latin typeface="UD デジタル 教科書体 NP-B" panose="02020700000000000000" pitchFamily="18" charset="-128"/>
                <a:ea typeface="UD デジタル 教科書体 NP-B" panose="02020700000000000000" pitchFamily="18" charset="-128"/>
              </a:rPr>
              <a:t>ねん　いちばんへ</a:t>
            </a:r>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　　　　）年に一番減っている。</a:t>
            </a:r>
            <a:endParaRPr kumimoji="1" lang="en-US" altLang="ja-JP" sz="2400" dirty="0">
              <a:latin typeface="UD デジタル 教科書体 NP-B" panose="02020700000000000000" pitchFamily="18" charset="-128"/>
              <a:ea typeface="UD デジタル 教科書体 NP-B" panose="02020700000000000000" pitchFamily="18" charset="-128"/>
            </a:endParaRPr>
          </a:p>
          <a:p>
            <a:endParaRPr lang="en-US" altLang="ja-JP" sz="2400" dirty="0">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866B6E0C-C41E-0AB1-D5B4-25C9A58A43B3}"/>
              </a:ext>
            </a:extLst>
          </p:cNvPr>
          <p:cNvSpPr txBox="1"/>
          <p:nvPr/>
        </p:nvSpPr>
        <p:spPr>
          <a:xfrm>
            <a:off x="285679" y="5349997"/>
            <a:ext cx="6005830" cy="677108"/>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ず　　　　　　　　　　せんじゅうみんじんこう　へんか　　すいけい</a:t>
            </a:r>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図２ブラジルの先住民人口の変化（推計）</a:t>
            </a:r>
            <a:endParaRPr kumimoji="1" lang="en-US" altLang="ja-JP" sz="2400" dirty="0">
              <a:latin typeface="UD デジタル 教科書体 NP-B" panose="02020700000000000000" pitchFamily="18" charset="-128"/>
              <a:ea typeface="UD デジタル 教科書体 NP-B" panose="02020700000000000000" pitchFamily="18" charset="-128"/>
            </a:endParaRPr>
          </a:p>
        </p:txBody>
      </p:sp>
      <p:sp>
        <p:nvSpPr>
          <p:cNvPr id="15" name="テキスト ボックス 14">
            <a:extLst>
              <a:ext uri="{FF2B5EF4-FFF2-40B4-BE49-F238E27FC236}">
                <a16:creationId xmlns:a16="http://schemas.microsoft.com/office/drawing/2014/main" id="{0E9DAF8E-1EFE-773A-5AB9-564C6BEA2834}"/>
              </a:ext>
            </a:extLst>
          </p:cNvPr>
          <p:cNvSpPr txBox="1"/>
          <p:nvPr/>
        </p:nvSpPr>
        <p:spPr>
          <a:xfrm>
            <a:off x="6802119" y="5244013"/>
            <a:ext cx="4988560" cy="1046440"/>
          </a:xfrm>
          <a:prstGeom prst="rect">
            <a:avLst/>
          </a:prstGeom>
          <a:noFill/>
        </p:spPr>
        <p:txBody>
          <a:bodyPr wrap="square" rtlCol="0">
            <a:spAutoFit/>
          </a:bodyPr>
          <a:lstStyle/>
          <a:p>
            <a:r>
              <a:rPr lang="ja-JP" altLang="en-US" sz="1400" dirty="0">
                <a:latin typeface="UD デジタル 教科書体 NP-B" panose="02020700000000000000" pitchFamily="18" charset="-128"/>
                <a:ea typeface="UD デジタル 教科書体 NP-B" panose="02020700000000000000" pitchFamily="18" charset="-128"/>
              </a:rPr>
              <a:t>　　　とし</a:t>
            </a:r>
            <a:endParaRPr lang="en-US" altLang="ja-JP" sz="1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この年にブラジルではどんなことがあったのでしょうか。</a:t>
            </a:r>
            <a:endParaRPr kumimoji="1" lang="ja-JP" altLang="en-US" sz="2400" dirty="0">
              <a:latin typeface="UD デジタル 教科書体 NP-B" panose="02020700000000000000" pitchFamily="18" charset="-128"/>
              <a:ea typeface="UD デジタル 教科書体 NP-B" panose="02020700000000000000" pitchFamily="18" charset="-128"/>
            </a:endParaRPr>
          </a:p>
        </p:txBody>
      </p:sp>
      <p:pic>
        <p:nvPicPr>
          <p:cNvPr id="3" name="図 2" descr="ベンチに座っている女性&#10;&#10;AI によって生成されたコンテンツは間違っている可能性があります。">
            <a:extLst>
              <a:ext uri="{FF2B5EF4-FFF2-40B4-BE49-F238E27FC236}">
                <a16:creationId xmlns:a16="http://schemas.microsoft.com/office/drawing/2014/main" id="{30AE020F-0775-9E85-7D2C-F72A644AF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685" y="1473525"/>
            <a:ext cx="3230880" cy="2154936"/>
          </a:xfrm>
          <a:prstGeom prst="rect">
            <a:avLst/>
          </a:prstGeom>
        </p:spPr>
      </p:pic>
      <p:sp>
        <p:nvSpPr>
          <p:cNvPr id="4" name="テキスト ボックス 3">
            <a:extLst>
              <a:ext uri="{FF2B5EF4-FFF2-40B4-BE49-F238E27FC236}">
                <a16:creationId xmlns:a16="http://schemas.microsoft.com/office/drawing/2014/main" id="{E20F8A13-916A-E7C2-29B0-A10BE87B88B6}"/>
              </a:ext>
            </a:extLst>
          </p:cNvPr>
          <p:cNvSpPr txBox="1"/>
          <p:nvPr/>
        </p:nvSpPr>
        <p:spPr>
          <a:xfrm>
            <a:off x="286808" y="6148847"/>
            <a:ext cx="6411101" cy="646331"/>
          </a:xfrm>
          <a:prstGeom prst="rect">
            <a:avLst/>
          </a:prstGeom>
          <a:noFill/>
        </p:spPr>
        <p:txBody>
          <a:bodyPr wrap="square" rtlCol="0">
            <a:spAutoFit/>
          </a:bodyPr>
          <a:lstStyle/>
          <a:p>
            <a:r>
              <a:rPr kumimoji="1" lang="en-US" altLang="ja-JP" sz="1200" dirty="0">
                <a:latin typeface="UD デジタル 教科書体 NP-R" panose="02020400000000000000" pitchFamily="18" charset="-128"/>
                <a:ea typeface="UD デジタル 教科書体 NP-R" panose="02020400000000000000" pitchFamily="18" charset="-128"/>
              </a:rPr>
              <a:t>Florian, M.C., </a:t>
            </a:r>
            <a:r>
              <a:rPr kumimoji="1" lang="en-US" altLang="ja-JP" sz="1200" dirty="0" err="1">
                <a:latin typeface="UD デジタル 教科書体 NP-R" panose="02020400000000000000" pitchFamily="18" charset="-128"/>
                <a:ea typeface="UD デジタル 教科書体 NP-R" panose="02020400000000000000" pitchFamily="18" charset="-128"/>
              </a:rPr>
              <a:t>Tomimori</a:t>
            </a:r>
            <a:r>
              <a:rPr kumimoji="1" lang="en-US" altLang="ja-JP" sz="1200" dirty="0">
                <a:latin typeface="UD デジタル 教科書体 NP-R" panose="02020400000000000000" pitchFamily="18" charset="-128"/>
                <a:ea typeface="UD デジタル 教科書体 NP-R" panose="02020400000000000000" pitchFamily="18" charset="-128"/>
              </a:rPr>
              <a:t>, J., de Mendonça, S.B.M., Rodrigues, D.A. (2017). Indigenous Peoples in Brazil. In: Dermatological Atlas of Indigenous People. Springer, Cham. https://doi.org/10.1007/978-3-319-59446-0_2</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746468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5DBFB389-DB4B-F413-39AC-1FFE51D4CBCC}"/>
              </a:ext>
            </a:extLst>
          </p:cNvPr>
          <p:cNvGrpSpPr/>
          <p:nvPr/>
        </p:nvGrpSpPr>
        <p:grpSpPr>
          <a:xfrm>
            <a:off x="283210" y="1419480"/>
            <a:ext cx="5812790" cy="4005635"/>
            <a:chOff x="608330" y="304800"/>
            <a:chExt cx="5812790" cy="4005635"/>
          </a:xfrm>
        </p:grpSpPr>
        <p:pic>
          <p:nvPicPr>
            <p:cNvPr id="7" name="図 6">
              <a:extLst>
                <a:ext uri="{FF2B5EF4-FFF2-40B4-BE49-F238E27FC236}">
                  <a16:creationId xmlns:a16="http://schemas.microsoft.com/office/drawing/2014/main" id="{7F68DA26-9DF6-FF5E-5BC2-A7A0C818D542}"/>
                </a:ext>
              </a:extLst>
            </p:cNvPr>
            <p:cNvPicPr>
              <a:picLocks noChangeAspect="1"/>
            </p:cNvPicPr>
            <p:nvPr/>
          </p:nvPicPr>
          <p:blipFill>
            <a:blip r:embed="rId3"/>
            <a:stretch>
              <a:fillRect/>
            </a:stretch>
          </p:blipFill>
          <p:spPr>
            <a:xfrm>
              <a:off x="608330" y="965835"/>
              <a:ext cx="5314950" cy="3219450"/>
            </a:xfrm>
            <a:prstGeom prst="rect">
              <a:avLst/>
            </a:prstGeom>
          </p:spPr>
        </p:pic>
        <p:sp>
          <p:nvSpPr>
            <p:cNvPr id="8" name="テキスト ボックス 7">
              <a:extLst>
                <a:ext uri="{FF2B5EF4-FFF2-40B4-BE49-F238E27FC236}">
                  <a16:creationId xmlns:a16="http://schemas.microsoft.com/office/drawing/2014/main" id="{8438DE27-3BF4-DC73-67D4-1FFEE4336150}"/>
                </a:ext>
              </a:extLst>
            </p:cNvPr>
            <p:cNvSpPr txBox="1"/>
            <p:nvPr/>
          </p:nvSpPr>
          <p:spPr>
            <a:xfrm>
              <a:off x="5923280" y="3779520"/>
              <a:ext cx="497840" cy="530915"/>
            </a:xfrm>
            <a:prstGeom prst="rect">
              <a:avLst/>
            </a:prstGeom>
            <a:noFill/>
          </p:spPr>
          <p:txBody>
            <a:bodyPr wrap="square" rtlCol="0">
              <a:spAutoFit/>
            </a:bodyPr>
            <a:lstStyle/>
            <a:p>
              <a:r>
                <a:rPr kumimoji="1" lang="ja-JP" altLang="en-US" sz="1050" dirty="0">
                  <a:latin typeface="UD デジタル 教科書体 NP-B" panose="02020700000000000000" pitchFamily="18" charset="-128"/>
                  <a:ea typeface="UD デジタル 教科書体 NP-B" panose="02020700000000000000" pitchFamily="18" charset="-128"/>
                </a:rPr>
                <a:t>ねん</a:t>
              </a:r>
              <a:endParaRPr kumimoji="1" lang="en-US" altLang="ja-JP" sz="1050"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年</a:t>
              </a:r>
            </a:p>
          </p:txBody>
        </p:sp>
        <p:sp>
          <p:nvSpPr>
            <p:cNvPr id="9" name="テキスト ボックス 8">
              <a:extLst>
                <a:ext uri="{FF2B5EF4-FFF2-40B4-BE49-F238E27FC236}">
                  <a16:creationId xmlns:a16="http://schemas.microsoft.com/office/drawing/2014/main" id="{0251B4D4-A33D-5687-3D3B-EF3FC9B2285A}"/>
                </a:ext>
              </a:extLst>
            </p:cNvPr>
            <p:cNvSpPr txBox="1"/>
            <p:nvPr/>
          </p:nvSpPr>
          <p:spPr>
            <a:xfrm>
              <a:off x="608330" y="304800"/>
              <a:ext cx="1393190" cy="530915"/>
            </a:xfrm>
            <a:prstGeom prst="rect">
              <a:avLst/>
            </a:prstGeom>
            <a:noFill/>
          </p:spPr>
          <p:txBody>
            <a:bodyPr wrap="square" rtlCol="0">
              <a:spAutoFit/>
            </a:bodyPr>
            <a:lstStyle/>
            <a:p>
              <a:r>
                <a:rPr kumimoji="1" lang="ja-JP" altLang="en-US" sz="1050" dirty="0">
                  <a:latin typeface="UD デジタル 教科書体 NP-B" panose="02020700000000000000" pitchFamily="18" charset="-128"/>
                  <a:ea typeface="UD デジタル 教科書体 NP-B" panose="02020700000000000000" pitchFamily="18" charset="-128"/>
                </a:rPr>
                <a:t>にんずう</a:t>
              </a:r>
              <a:endParaRPr kumimoji="1" lang="en-US" altLang="ja-JP" sz="1050"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人数</a:t>
              </a:r>
            </a:p>
          </p:txBody>
        </p:sp>
      </p:grpSp>
      <p:sp>
        <p:nvSpPr>
          <p:cNvPr id="11" name="タイトル 1">
            <a:extLst>
              <a:ext uri="{FF2B5EF4-FFF2-40B4-BE49-F238E27FC236}">
                <a16:creationId xmlns:a16="http://schemas.microsoft.com/office/drawing/2014/main" id="{5BD78D7F-7D65-321D-7633-43184C465E8E}"/>
              </a:ext>
            </a:extLst>
          </p:cNvPr>
          <p:cNvSpPr txBox="1">
            <a:spLocks/>
          </p:cNvSpPr>
          <p:nvPr/>
        </p:nvSpPr>
        <p:spPr>
          <a:xfrm>
            <a:off x="2078629" y="-49503"/>
            <a:ext cx="8969461"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dirty="0">
                <a:latin typeface="UD デジタル 教科書体 NP-B" panose="02020700000000000000" pitchFamily="18" charset="-128"/>
                <a:ea typeface="UD デジタル 教科書体 NP-B" panose="02020700000000000000" pitchFamily="18" charset="-128"/>
              </a:rPr>
              <a:t>　　　　　　　　　　せんじゅうみん</a:t>
            </a:r>
            <a:r>
              <a:rPr lang="ja-JP" altLang="en-US"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すく</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どうして先住民のわりあいが少ないの？</a:t>
            </a:r>
          </a:p>
        </p:txBody>
      </p:sp>
      <p:sp>
        <p:nvSpPr>
          <p:cNvPr id="13" name="テキスト ボックス 12">
            <a:extLst>
              <a:ext uri="{FF2B5EF4-FFF2-40B4-BE49-F238E27FC236}">
                <a16:creationId xmlns:a16="http://schemas.microsoft.com/office/drawing/2014/main" id="{D4F2F703-B50F-DA56-A0BD-75A1F2006E5A}"/>
              </a:ext>
            </a:extLst>
          </p:cNvPr>
          <p:cNvSpPr txBox="1"/>
          <p:nvPr/>
        </p:nvSpPr>
        <p:spPr>
          <a:xfrm>
            <a:off x="6563359" y="1613987"/>
            <a:ext cx="5466080" cy="3570208"/>
          </a:xfrm>
          <a:prstGeom prst="rect">
            <a:avLst/>
          </a:prstGeom>
          <a:noFill/>
        </p:spPr>
        <p:txBody>
          <a:bodyPr wrap="square" rtlCol="0">
            <a:spAutoFit/>
          </a:bodyPr>
          <a:lstStyle/>
          <a:p>
            <a:r>
              <a:rPr lang="ja-JP" altLang="en-US" sz="1600" dirty="0">
                <a:latin typeface="UD デジタル 教科書体 NP-B" panose="02020700000000000000" pitchFamily="18" charset="-128"/>
                <a:ea typeface="UD デジタル 教科書体 NP-B" panose="02020700000000000000" pitchFamily="18" charset="-128"/>
              </a:rPr>
              <a:t>　　　　　　ねん　　　　　　　　　　せんじゅうみん</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a:t>
            </a:r>
            <a:r>
              <a:rPr kumimoji="1" lang="en-US" altLang="ja-JP" sz="2400" dirty="0">
                <a:latin typeface="UD デジタル 教科書体 NP-B" panose="02020700000000000000" pitchFamily="18" charset="-128"/>
                <a:ea typeface="UD デジタル 教科書体 NP-B" panose="02020700000000000000" pitchFamily="18" charset="-128"/>
              </a:rPr>
              <a:t>1500</a:t>
            </a:r>
            <a:r>
              <a:rPr kumimoji="1" lang="ja-JP" altLang="en-US" sz="2400" dirty="0">
                <a:latin typeface="UD デジタル 教科書体 NP-B" panose="02020700000000000000" pitchFamily="18" charset="-128"/>
                <a:ea typeface="UD デジタル 教科書体 NP-B" panose="02020700000000000000" pitchFamily="18" charset="-128"/>
              </a:rPr>
              <a:t>年にはブラジルには先住民が</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まん</a:t>
            </a:r>
            <a:r>
              <a:rPr lang="ja-JP" altLang="en-US" sz="2400" dirty="0">
                <a:latin typeface="UD デジタル 教科書体 NP-B" panose="02020700000000000000" pitchFamily="18" charset="-128"/>
                <a:ea typeface="UD デジタル 教科書体 NP-B" panose="02020700000000000000" pitchFamily="18" charset="-128"/>
              </a:rPr>
              <a:t>　　</a:t>
            </a:r>
            <a:r>
              <a:rPr lang="ja-JP" altLang="en-US" sz="1600" dirty="0">
                <a:latin typeface="UD デジタル 教科書体 NP-B" panose="02020700000000000000" pitchFamily="18" charset="-128"/>
                <a:ea typeface="UD デジタル 教科書体 NP-B" panose="02020700000000000000" pitchFamily="18" charset="-128"/>
              </a:rPr>
              <a:t>にん　　　　す</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a:t>
            </a:r>
            <a:r>
              <a:rPr kumimoji="1"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３００万</a:t>
            </a:r>
            <a:r>
              <a:rPr kumimoji="1" lang="ja-JP" altLang="en-US" sz="2400" dirty="0">
                <a:latin typeface="UD デジタル 教科書体 NP-B" panose="02020700000000000000" pitchFamily="18" charset="-128"/>
                <a:ea typeface="UD デジタル 教科書体 NP-B" panose="02020700000000000000" pitchFamily="18" charset="-128"/>
              </a:rPr>
              <a:t>）人くらい住んでいた。</a:t>
            </a:r>
          </a:p>
          <a:p>
            <a:endParaRPr lang="en-US" altLang="ja-JP" sz="1400" dirty="0">
              <a:latin typeface="UD デジタル 教科書体 NP-B" panose="02020700000000000000" pitchFamily="18" charset="-128"/>
              <a:ea typeface="UD デジタル 教科書体 NP-B" panose="02020700000000000000" pitchFamily="18" charset="-128"/>
            </a:endParaRPr>
          </a:p>
          <a:p>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sz="1400" dirty="0">
                <a:latin typeface="UD デジタル 教科書体 NP-B" panose="02020700000000000000" pitchFamily="18" charset="-128"/>
                <a:ea typeface="UD デジタル 教科書体 NP-B" panose="02020700000000000000" pitchFamily="18" charset="-128"/>
              </a:rPr>
              <a:t>　　せんじゅうみん　じんこう　　　　　　　　　　ねん</a:t>
            </a:r>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・先住民の人口は（</a:t>
            </a:r>
            <a:r>
              <a:rPr kumimoji="1"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１５００</a:t>
            </a:r>
            <a:r>
              <a:rPr kumimoji="1" lang="ja-JP" altLang="en-US" sz="2400" dirty="0">
                <a:latin typeface="UD デジタル 教科書体 NP-B" panose="02020700000000000000" pitchFamily="18" charset="-128"/>
                <a:ea typeface="UD デジタル 教科書体 NP-B" panose="02020700000000000000" pitchFamily="18" charset="-128"/>
              </a:rPr>
              <a:t>）年から</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　　　　　　</a:t>
            </a:r>
            <a:r>
              <a:rPr kumimoji="1" lang="ja-JP" altLang="en-US" sz="1400" dirty="0">
                <a:latin typeface="UD デジタル 教科書体 NP-B" panose="02020700000000000000" pitchFamily="18" charset="-128"/>
                <a:ea typeface="UD デジタル 教科書体 NP-B" panose="02020700000000000000" pitchFamily="18" charset="-128"/>
              </a:rPr>
              <a:t>ねん　いちばんへ</a:t>
            </a:r>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a:t>
            </a:r>
            <a:r>
              <a:rPr kumimoji="1"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１５７０</a:t>
            </a:r>
            <a:r>
              <a:rPr kumimoji="1" lang="ja-JP" altLang="en-US" sz="2400" dirty="0">
                <a:latin typeface="UD デジタル 教科書体 NP-B" panose="02020700000000000000" pitchFamily="18" charset="-128"/>
                <a:ea typeface="UD デジタル 教科書体 NP-B" panose="02020700000000000000" pitchFamily="18" charset="-128"/>
              </a:rPr>
              <a:t>）年に一番減っている。</a:t>
            </a:r>
            <a:endParaRPr kumimoji="1" lang="en-US" altLang="ja-JP" sz="2400" dirty="0">
              <a:latin typeface="UD デジタル 教科書体 NP-B" panose="02020700000000000000" pitchFamily="18" charset="-128"/>
              <a:ea typeface="UD デジタル 教科書体 NP-B" panose="02020700000000000000" pitchFamily="18" charset="-128"/>
            </a:endParaRPr>
          </a:p>
          <a:p>
            <a:endParaRPr lang="en-US" altLang="ja-JP" sz="2400" dirty="0">
              <a:latin typeface="UD デジタル 教科書体 NP-B" panose="02020700000000000000" pitchFamily="18" charset="-128"/>
              <a:ea typeface="UD デジタル 教科書体 NP-B" panose="02020700000000000000" pitchFamily="18" charset="-128"/>
            </a:endParaRPr>
          </a:p>
        </p:txBody>
      </p:sp>
      <p:sp>
        <p:nvSpPr>
          <p:cNvPr id="15" name="テキスト ボックス 14">
            <a:extLst>
              <a:ext uri="{FF2B5EF4-FFF2-40B4-BE49-F238E27FC236}">
                <a16:creationId xmlns:a16="http://schemas.microsoft.com/office/drawing/2014/main" id="{0E9DAF8E-1EFE-773A-5AB9-564C6BEA2834}"/>
              </a:ext>
            </a:extLst>
          </p:cNvPr>
          <p:cNvSpPr txBox="1"/>
          <p:nvPr/>
        </p:nvSpPr>
        <p:spPr>
          <a:xfrm>
            <a:off x="6802119" y="5244013"/>
            <a:ext cx="4988560" cy="1046440"/>
          </a:xfrm>
          <a:prstGeom prst="rect">
            <a:avLst/>
          </a:prstGeom>
          <a:noFill/>
        </p:spPr>
        <p:txBody>
          <a:bodyPr wrap="square" rtlCol="0">
            <a:spAutoFit/>
          </a:bodyPr>
          <a:lstStyle/>
          <a:p>
            <a:r>
              <a:rPr lang="ja-JP" altLang="en-US" sz="1400" dirty="0">
                <a:latin typeface="UD デジタル 教科書体 NP-B" panose="02020700000000000000" pitchFamily="18" charset="-128"/>
                <a:ea typeface="UD デジタル 教科書体 NP-B" panose="02020700000000000000" pitchFamily="18" charset="-128"/>
              </a:rPr>
              <a:t>　　　とし</a:t>
            </a:r>
            <a:endParaRPr lang="en-US" altLang="ja-JP" sz="1400" dirty="0">
              <a:latin typeface="UD デジタル 教科書体 NP-B" panose="02020700000000000000" pitchFamily="18" charset="-128"/>
              <a:ea typeface="UD デジタル 教科書体 NP-B" panose="02020700000000000000" pitchFamily="18" charset="-128"/>
            </a:endParaRPr>
          </a:p>
          <a:p>
            <a:r>
              <a:rPr lang="ja-JP" altLang="en-US" sz="2400" dirty="0">
                <a:latin typeface="UD デジタル 教科書体 NP-B" panose="02020700000000000000" pitchFamily="18" charset="-128"/>
                <a:ea typeface="UD デジタル 教科書体 NP-B" panose="02020700000000000000" pitchFamily="18" charset="-128"/>
              </a:rPr>
              <a:t>この年にブラジルではどんなことがあったのでしょうか。</a:t>
            </a:r>
            <a:endParaRPr kumimoji="1" lang="ja-JP" altLang="en-US" sz="2400" dirty="0">
              <a:latin typeface="UD デジタル 教科書体 NP-B" panose="02020700000000000000" pitchFamily="18" charset="-128"/>
              <a:ea typeface="UD デジタル 教科書体 NP-B" panose="02020700000000000000" pitchFamily="18" charset="-128"/>
            </a:endParaRPr>
          </a:p>
        </p:txBody>
      </p:sp>
      <p:cxnSp>
        <p:nvCxnSpPr>
          <p:cNvPr id="4" name="コネクタ: カギ線 3">
            <a:extLst>
              <a:ext uri="{FF2B5EF4-FFF2-40B4-BE49-F238E27FC236}">
                <a16:creationId xmlns:a16="http://schemas.microsoft.com/office/drawing/2014/main" id="{F5E98579-1359-836D-580E-BBCA4D1C6619}"/>
              </a:ext>
            </a:extLst>
          </p:cNvPr>
          <p:cNvCxnSpPr/>
          <p:nvPr/>
        </p:nvCxnSpPr>
        <p:spPr>
          <a:xfrm rot="16200000" flipH="1">
            <a:off x="502920" y="3083560"/>
            <a:ext cx="1483360" cy="416560"/>
          </a:xfrm>
          <a:prstGeom prst="bentConnector3">
            <a:avLst>
              <a:gd name="adj1" fmla="val 68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223222D-A926-7D72-59F2-6F89D0640E7A}"/>
              </a:ext>
            </a:extLst>
          </p:cNvPr>
          <p:cNvSpPr txBox="1"/>
          <p:nvPr/>
        </p:nvSpPr>
        <p:spPr>
          <a:xfrm>
            <a:off x="283211" y="5622580"/>
            <a:ext cx="6005830" cy="677108"/>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ず　　　　　　　　　　せんじゅうみんじんこう　へんか　　すいけい</a:t>
            </a:r>
            <a:endParaRPr kumimoji="1" lang="en-US" altLang="ja-JP" sz="1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図２ブラジルの先住民人口の変化（推計）</a:t>
            </a:r>
            <a:endParaRPr kumimoji="1" lang="en-US" altLang="ja-JP" sz="2400" dirty="0">
              <a:latin typeface="UD デジタル 教科書体 NP-B" panose="02020700000000000000" pitchFamily="18" charset="-128"/>
              <a:ea typeface="UD デジタル 教科書体 NP-B" panose="02020700000000000000" pitchFamily="18" charset="-128"/>
            </a:endParaRPr>
          </a:p>
        </p:txBody>
      </p:sp>
      <p:pic>
        <p:nvPicPr>
          <p:cNvPr id="3" name="図 2">
            <a:extLst>
              <a:ext uri="{FF2B5EF4-FFF2-40B4-BE49-F238E27FC236}">
                <a16:creationId xmlns:a16="http://schemas.microsoft.com/office/drawing/2014/main" id="{5B1C1B2A-4302-D04F-459D-16D1B9CF78F5}"/>
              </a:ext>
            </a:extLst>
          </p:cNvPr>
          <p:cNvPicPr>
            <a:picLocks noChangeAspect="1"/>
          </p:cNvPicPr>
          <p:nvPr/>
        </p:nvPicPr>
        <p:blipFill>
          <a:blip r:embed="rId4"/>
          <a:stretch>
            <a:fillRect/>
          </a:stretch>
        </p:blipFill>
        <p:spPr>
          <a:xfrm>
            <a:off x="2940685" y="1419480"/>
            <a:ext cx="3231160" cy="2158171"/>
          </a:xfrm>
          <a:prstGeom prst="rect">
            <a:avLst/>
          </a:prstGeom>
        </p:spPr>
      </p:pic>
    </p:spTree>
    <p:extLst>
      <p:ext uri="{BB962C8B-B14F-4D97-AF65-F5344CB8AC3E}">
        <p14:creationId xmlns:p14="http://schemas.microsoft.com/office/powerpoint/2010/main" val="196436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9DF63FE-37E2-2023-8DBD-C289E910C5C5}"/>
              </a:ext>
            </a:extLst>
          </p:cNvPr>
          <p:cNvPicPr>
            <a:picLocks noChangeAspect="1"/>
          </p:cNvPicPr>
          <p:nvPr/>
        </p:nvPicPr>
        <p:blipFill>
          <a:blip r:embed="rId3"/>
          <a:stretch>
            <a:fillRect/>
          </a:stretch>
        </p:blipFill>
        <p:spPr>
          <a:xfrm>
            <a:off x="2674549" y="188255"/>
            <a:ext cx="6340798" cy="4458688"/>
          </a:xfrm>
          <a:prstGeom prst="rect">
            <a:avLst/>
          </a:prstGeom>
        </p:spPr>
      </p:pic>
      <p:sp>
        <p:nvSpPr>
          <p:cNvPr id="6" name="テキスト ボックス 5">
            <a:extLst>
              <a:ext uri="{FF2B5EF4-FFF2-40B4-BE49-F238E27FC236}">
                <a16:creationId xmlns:a16="http://schemas.microsoft.com/office/drawing/2014/main" id="{8045A99D-39AB-918A-D757-84C522165F3A}"/>
              </a:ext>
            </a:extLst>
          </p:cNvPr>
          <p:cNvSpPr txBox="1"/>
          <p:nvPr/>
        </p:nvSpPr>
        <p:spPr>
          <a:xfrm>
            <a:off x="670560" y="5240715"/>
            <a:ext cx="11175999" cy="1323439"/>
          </a:xfrm>
          <a:prstGeom prst="rect">
            <a:avLst/>
          </a:prstGeom>
          <a:noFill/>
        </p:spPr>
        <p:txBody>
          <a:bodyPr wrap="square" rtlCol="0">
            <a:spAutoFit/>
          </a:bodyPr>
          <a:lstStyle/>
          <a:p>
            <a:r>
              <a:rPr kumimoji="1" lang="ja-JP" altLang="en-US" sz="1600" dirty="0">
                <a:latin typeface="UD デジタル 教科書体 NP-B" panose="02020700000000000000" pitchFamily="18" charset="-128"/>
                <a:ea typeface="UD デジタル 教科書体 NP-B" panose="02020700000000000000" pitchFamily="18" charset="-128"/>
              </a:rPr>
              <a:t>　　　　　　　　　　　　　　　じん　　　　　　　　はい　　　おお　　　き　　き　</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en-US" altLang="ja-JP" sz="2400" dirty="0">
                <a:latin typeface="UD デジタル 教科書体 NP-B" panose="02020700000000000000" pitchFamily="18" charset="-128"/>
                <a:ea typeface="UD デジタル 教科書体 NP-B" panose="02020700000000000000" pitchFamily="18" charset="-128"/>
              </a:rPr>
              <a:t>1500</a:t>
            </a:r>
            <a:r>
              <a:rPr kumimoji="1" lang="ja-JP" altLang="en-US" sz="2400" dirty="0">
                <a:latin typeface="UD デジタル 教科書体 NP-B" panose="02020700000000000000" pitchFamily="18" charset="-128"/>
                <a:ea typeface="UD デジタル 教科書体 NP-B" panose="02020700000000000000" pitchFamily="18" charset="-128"/>
              </a:rPr>
              <a:t>年にポルトガル人がブラジルに入り、大きな木を切って</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lang="ja-JP" altLang="en-US" sz="1600" dirty="0">
                <a:latin typeface="UD デジタル 教科書体 NP-B" panose="02020700000000000000" pitchFamily="18" charset="-128"/>
                <a:ea typeface="UD デジタル 教科書体 NP-B" panose="02020700000000000000" pitchFamily="18" charset="-128"/>
              </a:rPr>
              <a:t>　　　　　　　　　う　　　　　　せんじゅうみん　はたら　　　おお　　せんじゅうみん　びょうき</a:t>
            </a:r>
            <a:endParaRPr kumimoji="1" lang="en-US" altLang="ja-JP" sz="16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ヨーロッパに売るために先住民を働かせた。多くの先住民が</a:t>
            </a:r>
            <a:r>
              <a:rPr lang="ja-JP" altLang="en-US" sz="2400" dirty="0">
                <a:latin typeface="UD デジタル 教科書体 NP-B" panose="02020700000000000000" pitchFamily="18" charset="-128"/>
                <a:ea typeface="UD デジタル 教科書体 NP-B" panose="02020700000000000000" pitchFamily="18" charset="-128"/>
              </a:rPr>
              <a:t>病気</a:t>
            </a:r>
            <a:r>
              <a:rPr kumimoji="1" lang="ja-JP" altLang="en-US" sz="2400" dirty="0">
                <a:latin typeface="UD デジタル 教科書体 NP-B" panose="02020700000000000000" pitchFamily="18" charset="-128"/>
                <a:ea typeface="UD デジタル 教科書体 NP-B" panose="02020700000000000000" pitchFamily="18" charset="-128"/>
              </a:rPr>
              <a:t>にかかった。</a:t>
            </a:r>
          </a:p>
        </p:txBody>
      </p:sp>
      <p:sp>
        <p:nvSpPr>
          <p:cNvPr id="2" name="テキスト ボックス 1">
            <a:extLst>
              <a:ext uri="{FF2B5EF4-FFF2-40B4-BE49-F238E27FC236}">
                <a16:creationId xmlns:a16="http://schemas.microsoft.com/office/drawing/2014/main" id="{D38D7377-3FA9-7090-4DC3-BE3A68694510}"/>
              </a:ext>
            </a:extLst>
          </p:cNvPr>
          <p:cNvSpPr txBox="1"/>
          <p:nvPr/>
        </p:nvSpPr>
        <p:spPr>
          <a:xfrm>
            <a:off x="158044" y="4752534"/>
            <a:ext cx="12033956" cy="461665"/>
          </a:xfrm>
          <a:prstGeom prst="rect">
            <a:avLst/>
          </a:prstGeom>
          <a:noFill/>
        </p:spPr>
        <p:txBody>
          <a:bodyPr wrap="square" rtlCol="0">
            <a:spAutoFit/>
          </a:bodyPr>
          <a:lstStyle/>
          <a:p>
            <a:r>
              <a:rPr kumimoji="1" lang="en-US" altLang="ja-JP" sz="1200" dirty="0">
                <a:latin typeface="UD デジタル 教科書体 NP-R" panose="02020400000000000000" pitchFamily="18" charset="-128"/>
                <a:ea typeface="UD デジタル 教科書体 NP-R" panose="02020400000000000000" pitchFamily="18" charset="-128"/>
              </a:rPr>
              <a:t>Monteiro</a:t>
            </a:r>
            <a:r>
              <a:rPr lang="ja-JP" altLang="en-US" sz="1200" dirty="0">
                <a:latin typeface="UD デジタル 教科書体 NP-R" panose="02020400000000000000" pitchFamily="18" charset="-128"/>
                <a:ea typeface="UD デジタル 教科書体 NP-R" panose="02020400000000000000" pitchFamily="18" charset="-128"/>
              </a:rPr>
              <a:t> </a:t>
            </a:r>
            <a:r>
              <a:rPr lang="en-US" altLang="ja-JP" sz="1200" dirty="0">
                <a:latin typeface="UD デジタル 教科書体 NP-R" panose="02020400000000000000" pitchFamily="18" charset="-128"/>
                <a:ea typeface="UD デジタル 教科書体 NP-R" panose="02020400000000000000" pitchFamily="18" charset="-128"/>
              </a:rPr>
              <a:t>et</a:t>
            </a:r>
            <a:r>
              <a:rPr lang="ja-JP" altLang="en-US" sz="1200" dirty="0">
                <a:latin typeface="UD デジタル 教科書体 NP-R" panose="02020400000000000000" pitchFamily="18" charset="-128"/>
                <a:ea typeface="UD デジタル 教科書体 NP-R" panose="02020400000000000000" pitchFamily="18" charset="-128"/>
              </a:rPr>
              <a:t> </a:t>
            </a:r>
            <a:r>
              <a:rPr lang="en-US" altLang="ja-JP" sz="1200" dirty="0">
                <a:latin typeface="UD デジタル 教科書体 NP-R" panose="02020400000000000000" pitchFamily="18" charset="-128"/>
                <a:ea typeface="UD デジタル 教科書体 NP-R" panose="02020400000000000000" pitchFamily="18" charset="-128"/>
              </a:rPr>
              <a:t>al.</a:t>
            </a:r>
            <a:r>
              <a:rPr lang="ja-JP" altLang="en-US" sz="1200" dirty="0">
                <a:latin typeface="UD デジタル 教科書体 NP-R" panose="02020400000000000000" pitchFamily="18" charset="-128"/>
                <a:ea typeface="UD デジタル 教科書体 NP-R" panose="02020400000000000000" pitchFamily="18" charset="-128"/>
              </a:rPr>
              <a:t> </a:t>
            </a:r>
            <a:r>
              <a:rPr kumimoji="1" lang="en-US" altLang="ja-JP" sz="1200" dirty="0">
                <a:latin typeface="UD デジタル 教科書体 NP-R" panose="02020400000000000000" pitchFamily="18" charset="-128"/>
                <a:ea typeface="UD デジタル 教科書体 NP-R" panose="02020400000000000000" pitchFamily="18" charset="-128"/>
              </a:rPr>
              <a:t>(2018) Blacks of the Land: Indian Slavery, Settler Society, and the Portuguese Colonial Enterprise in South America. Cambridge University Press</a:t>
            </a:r>
            <a:endParaRPr kumimoji="1" lang="ja-JP" altLang="en-US" sz="12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73236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1896</TotalTime>
  <Words>3097</Words>
  <Application>Microsoft Office PowerPoint</Application>
  <PresentationFormat>ワイド画面</PresentationFormat>
  <Paragraphs>234</Paragraphs>
  <Slides>17</Slides>
  <Notes>13</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17</vt:i4>
      </vt:variant>
    </vt:vector>
  </HeadingPairs>
  <TitlesOfParts>
    <vt:vector size="26" baseType="lpstr">
      <vt:lpstr>UD デジタル 教科書体 NP-B</vt:lpstr>
      <vt:lpstr>UD デジタル 教科書体 NP-R</vt:lpstr>
      <vt:lpstr>游ゴシック</vt:lpstr>
      <vt:lpstr>游ゴシック Light</vt:lpstr>
      <vt:lpstr>Arial</vt:lpstr>
      <vt:lpstr>Century</vt:lpstr>
      <vt:lpstr>Leelawadee UI</vt:lpstr>
      <vt:lpstr>Segoe UI</vt:lpstr>
      <vt:lpstr>Office テーマ</vt:lpstr>
      <vt:lpstr>開発の歴史と生活文化 ーラテンアメリカー</vt:lpstr>
      <vt:lpstr>PowerPoint プレゼンテーション</vt:lpstr>
      <vt:lpstr>PowerPoint プレゼンテーション</vt:lpstr>
      <vt:lpstr>　　　　　　　　しゃかい　とくちょう ブラジル社会の特徴はなんだろう？</vt:lpstr>
      <vt:lpstr>　　　　　　　　とくちょう ブラジルの特徴はなんだろう？</vt:lpstr>
      <vt:lpstr>PowerPoint プレゼンテーション</vt:lpstr>
      <vt:lpstr>PowerPoint プレゼンテーション</vt:lpstr>
      <vt:lpstr>PowerPoint プレゼンテーション</vt:lpstr>
      <vt:lpstr>PowerPoint プレゼンテーション</vt:lpstr>
      <vt:lpstr>　　　　　　　　　　　　　　　　か　　　　　　え これはなにを描いた絵だろう？</vt:lpstr>
      <vt:lpstr> 奴隷制度　Slavery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Ohashi Yuta</dc:creator>
  <cp:lastModifiedBy>ikeguchi-akiko-ct@ynu.ac.jp</cp:lastModifiedBy>
  <cp:revision>99</cp:revision>
  <dcterms:created xsi:type="dcterms:W3CDTF">2023-06-09T00:56:13Z</dcterms:created>
  <dcterms:modified xsi:type="dcterms:W3CDTF">2025-02-16T05:12:12Z</dcterms:modified>
</cp:coreProperties>
</file>