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</p:sldIdLst>
  <p:sldSz cx="12192000" cy="6858000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rW6+Mba4xRtk6YtwQD/WvW84O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4DBCC8-192A-455D-BB94-392B1E2A85CF}">
  <a:tblStyle styleId="{624DBCC8-192A-455D-BB94-392B1E2A85CF}" styleName="Table_0">
    <a:wholeTbl>
      <a:tcTxStyle b="off" i="off">
        <a:font>
          <a:latin typeface="UD デジタル 教科書体 NK-R"/>
          <a:ea typeface="UD デジタル 教科書体 NK-R"/>
          <a:cs typeface="UD デジタル 教科書体 NK-R"/>
        </a:font>
        <a:schemeClr val="dk1"/>
      </a:tcTxStyle>
      <a:tcStyle>
        <a:tcBdr>
          <a:lef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DD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DDE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6F6EF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6F6EF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8644205-7C04-4073-8CE9-F210F55171B4}" styleName="Table_1">
    <a:wholeTbl>
      <a:tcTxStyle b="off" i="off">
        <a:font>
          <a:latin typeface="UD デジタル 教科書体 NK-R"/>
          <a:ea typeface="UD デジタル 教科書体 NK-R"/>
          <a:cs typeface="UD デジタル 教科書体 NK-R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6F8"/>
          </a:solidFill>
        </a:fill>
      </a:tcStyle>
    </a:wholeTbl>
    <a:band1H>
      <a:tcTxStyle/>
      <a:tcStyle>
        <a:tcBdr/>
        <a:fill>
          <a:solidFill>
            <a:srgbClr val="CAEEF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EF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UD デジタル 教科書体 NK-R"/>
          <a:ea typeface="UD デジタル 教科書体 NK-R"/>
          <a:cs typeface="UD デジタル 教科書体 NK-R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UD デジタル 教科書体 NK-R"/>
          <a:ea typeface="UD デジタル 教科書体 NK-R"/>
          <a:cs typeface="UD デジタル 教科書体 NK-R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UD デジタル 教科書体 NK-R"/>
          <a:ea typeface="UD デジタル 教科書体 NK-R"/>
          <a:cs typeface="UD デジタル 教科書体 NK-R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UD デジタル 教科書体 NK-R"/>
          <a:ea typeface="UD デジタル 教科書体 NK-R"/>
          <a:cs typeface="UD デジタル 教科書体 NK-R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5B58621-26EF-44B5-9C8B-EF142FD7729D}" styleName="Table_2">
    <a:wholeTbl>
      <a:tcTxStyle b="off" i="off">
        <a:font>
          <a:latin typeface="UD デジタル 教科書体 NK-R"/>
          <a:ea typeface="UD デジタル 教科書体 NK-R"/>
          <a:cs typeface="UD デジタル 教科書体 NK-R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5"/>
          </a:solidFill>
        </a:fill>
      </a:tcStyle>
    </a:wholeTbl>
    <a:band1H>
      <a:tcTxStyle/>
      <a:tcStyle>
        <a:tcBdr/>
        <a:fill>
          <a:solidFill>
            <a:srgbClr val="CA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UD デジタル 教科書体 NK-R"/>
          <a:ea typeface="UD デジタル 教科書体 NK-R"/>
          <a:cs typeface="UD デジタル 教科書体 NK-R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UD デジタル 教科書体 NK-R"/>
          <a:ea typeface="UD デジタル 教科書体 NK-R"/>
          <a:cs typeface="UD デジタル 教科書体 NK-R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UD デジタル 教科書体 NK-R"/>
          <a:ea typeface="UD デジタル 教科書体 NK-R"/>
          <a:cs typeface="UD デジタル 教科書体 NK-R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UD デジタル 教科書体 NK-R"/>
          <a:ea typeface="UD デジタル 教科書体 NK-R"/>
          <a:cs typeface="UD デジタル 教科書体 NK-R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370" autoAdjust="0"/>
  </p:normalViewPr>
  <p:slideViewPr>
    <p:cSldViewPr snapToGrid="0">
      <p:cViewPr varScale="1">
        <p:scale>
          <a:sx n="104" d="100"/>
          <a:sy n="104" d="100"/>
        </p:scale>
        <p:origin x="10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8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8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8"/>
            <a:ext cx="3078428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8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8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5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7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5" name="Google Shape;37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作成：加賀</a:t>
            </a:r>
            <a:endParaRPr/>
          </a:p>
        </p:txBody>
      </p:sp>
      <p:sp>
        <p:nvSpPr>
          <p:cNvPr id="264" name="Google Shape;264;p17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8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作成：吉田</a:t>
            </a:r>
            <a:endParaRPr/>
          </a:p>
        </p:txBody>
      </p:sp>
      <p:sp>
        <p:nvSpPr>
          <p:cNvPr id="282" name="Google Shape;282;p18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8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20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dirty="0"/>
              <a:t>じゃあどうやってつくっているのだろう？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dirty="0"/>
              <a:t>赤の地域はバナナの生産に適しているところ。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dirty="0"/>
              <a:t>限られた地域でしか作られていない。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dirty="0"/>
              <a:t>限られたところでたくさんのバナナを作るために、どんなやり方してるんだろ？？</a:t>
            </a:r>
            <a:endParaRPr dirty="0"/>
          </a:p>
        </p:txBody>
      </p:sp>
      <p:sp>
        <p:nvSpPr>
          <p:cNvPr id="301" name="Google Shape;301;p20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8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2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ここまででいったんせくしょん。</a:t>
            </a:r>
            <a:endParaRPr/>
          </a:p>
        </p:txBody>
      </p:sp>
      <p:sp>
        <p:nvSpPr>
          <p:cNvPr id="327" name="Google Shape;327;p22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8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4:notes"/>
          <p:cNvSpPr txBox="1">
            <a:spLocks noGrp="1"/>
          </p:cNvSpPr>
          <p:nvPr>
            <p:ph type="body" idx="1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図 2" descr="草の上にある山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FD87F20-F6EE-EE3E-B120-9D81FAAF9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04913" cy="6857999"/>
          </a:xfrm>
          <a:prstGeom prst="rect">
            <a:avLst/>
          </a:prstGeom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2760133" y="1118464"/>
            <a:ext cx="914400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ja-JP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とう   なん</a:t>
            </a:r>
            <a:br>
              <a:rPr lang="ja-JP" sz="21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-JP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東南アジア</a:t>
            </a:r>
            <a:br>
              <a:rPr lang="ja-JP" sz="21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ja-JP" sz="21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-JP" sz="21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ja-JP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のう　さく　もつ</a:t>
            </a:r>
            <a:r>
              <a:rPr lang="ja-JP" alt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　</a:t>
            </a:r>
            <a:r>
              <a:rPr lang="ja-JP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ゆ　 しゅつ　せい　かつ かんきょう　へんか</a:t>
            </a:r>
            <a:br>
              <a:rPr lang="ja-JP" sz="2100" b="1" dirty="0">
                <a:solidFill>
                  <a:schemeClr val="lt1"/>
                </a:solidFill>
              </a:rPr>
            </a:br>
            <a:r>
              <a:rPr lang="ja-JP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農作物の輸出と生活環境の変化</a:t>
            </a:r>
            <a:br>
              <a:rPr lang="ja-JP" sz="2100" dirty="0">
                <a:solidFill>
                  <a:schemeClr val="lt1"/>
                </a:solidFill>
              </a:rPr>
            </a:br>
            <a:r>
              <a:rPr lang="ja-JP" sz="2400" dirty="0">
                <a:solidFill>
                  <a:schemeClr val="lt1"/>
                </a:solidFill>
              </a:rPr>
              <a:t>Crop exports and changes in living conditions</a:t>
            </a:r>
            <a:endParaRPr sz="2100" dirty="0">
              <a:solidFill>
                <a:schemeClr val="lt1"/>
              </a:solidFill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406400" y="5134887"/>
            <a:ext cx="11497733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ja-JP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ESD/多文化教育/地理総合/社会科地理分野「アジア州」/愛川高校モデル</a:t>
            </a:r>
            <a:endParaRPr/>
          </a:p>
        </p:txBody>
      </p:sp>
      <p:sp>
        <p:nvSpPr>
          <p:cNvPr id="93" name="Google Shape;93;p1"/>
          <p:cNvSpPr/>
          <p:nvPr/>
        </p:nvSpPr>
        <p:spPr>
          <a:xfrm>
            <a:off x="3974206" y="4368623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4901"/>
            </a:srgbClr>
          </a:solidFill>
          <a:ln w="44450" cap="rnd" cmpd="sng">
            <a:solidFill>
              <a:schemeClr val="lt1">
                <a:alpha val="7490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5" descr="グラフィカル ユーザー インターフェイス, テキスト, アプリケーション&#10;&#10;自動的に生成された説明"/>
          <p:cNvPicPr preferRelativeResize="0"/>
          <p:nvPr/>
        </p:nvPicPr>
        <p:blipFill rotWithShape="1">
          <a:blip r:embed="rId3">
            <a:alphaModFix/>
          </a:blip>
          <a:srcRect l="6102" t="29644" r="48246" b="20647"/>
          <a:stretch/>
        </p:blipFill>
        <p:spPr>
          <a:xfrm>
            <a:off x="397164" y="59283"/>
            <a:ext cx="10861964" cy="679871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5"/>
          <p:cNvSpPr txBox="1"/>
          <p:nvPr/>
        </p:nvSpPr>
        <p:spPr>
          <a:xfrm>
            <a:off x="2328461" y="5967719"/>
            <a:ext cx="143818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ひくい</a:t>
            </a:r>
            <a:endParaRPr sz="1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低い</a:t>
            </a:r>
            <a:endParaRPr sz="3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5"/>
          <p:cNvSpPr txBox="1"/>
          <p:nvPr/>
        </p:nvSpPr>
        <p:spPr>
          <a:xfrm>
            <a:off x="6761467" y="5967719"/>
            <a:ext cx="1438182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ながい</a:t>
            </a:r>
            <a:endParaRPr sz="1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長い</a:t>
            </a:r>
            <a:endParaRPr sz="3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5"/>
          <p:cNvSpPr txBox="1"/>
          <p:nvPr/>
        </p:nvSpPr>
        <p:spPr>
          <a:xfrm>
            <a:off x="4651899" y="4776186"/>
            <a:ext cx="76170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are problems with </a:t>
            </a:r>
            <a:r>
              <a:rPr lang="ja-JP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low salaries 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ja-JP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long working hours.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6" descr="グラフィカル ユーザー インターフェイス, アプリケーション, PowerPoint&#10;&#10;自動的に生成された説明"/>
          <p:cNvPicPr preferRelativeResize="0"/>
          <p:nvPr/>
        </p:nvPicPr>
        <p:blipFill rotWithShape="1">
          <a:blip r:embed="rId3">
            <a:alphaModFix/>
          </a:blip>
          <a:srcRect l="43586" t="48563" r="7566" b="32966"/>
          <a:stretch/>
        </p:blipFill>
        <p:spPr>
          <a:xfrm>
            <a:off x="161464" y="4194496"/>
            <a:ext cx="10509331" cy="264926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6"/>
          <p:cNvSpPr txBox="1"/>
          <p:nvPr/>
        </p:nvSpPr>
        <p:spPr>
          <a:xfrm>
            <a:off x="1266738" y="5318620"/>
            <a:ext cx="186235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けんこうひがい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健康被害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Health Damage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B4F7ACB-7C2F-2032-5AAB-CE27C7194A6A}"/>
              </a:ext>
            </a:extLst>
          </p:cNvPr>
          <p:cNvGrpSpPr/>
          <p:nvPr/>
        </p:nvGrpSpPr>
        <p:grpSpPr>
          <a:xfrm>
            <a:off x="-106391" y="133430"/>
            <a:ext cx="20110108" cy="3677230"/>
            <a:chOff x="-106391" y="133430"/>
            <a:chExt cx="20110108" cy="3677230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BC2D39AE-0A3E-C9E3-4CE9-89AF079315F2}"/>
                </a:ext>
              </a:extLst>
            </p:cNvPr>
            <p:cNvGrpSpPr/>
            <p:nvPr/>
          </p:nvGrpSpPr>
          <p:grpSpPr>
            <a:xfrm>
              <a:off x="267853" y="1330037"/>
              <a:ext cx="7338179" cy="2480623"/>
              <a:chOff x="267853" y="1330037"/>
              <a:chExt cx="7338179" cy="2480623"/>
            </a:xfrm>
          </p:grpSpPr>
          <p:pic>
            <p:nvPicPr>
              <p:cNvPr id="3" name="図 2" descr="煙を出して飛んでいる飛行機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C0CEEB11-5D3D-B299-D1FA-AFB623074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853" y="1330037"/>
                <a:ext cx="3472873" cy="2480623"/>
              </a:xfrm>
              <a:prstGeom prst="rect">
                <a:avLst/>
              </a:prstGeom>
            </p:spPr>
          </p:pic>
          <p:pic>
            <p:nvPicPr>
              <p:cNvPr id="8" name="図 7" descr="草, 屋外, 男, 立つ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CF90F3CA-795B-780A-C7B9-DDB9EC3DA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78072" y="1330037"/>
                <a:ext cx="3727960" cy="2480622"/>
              </a:xfrm>
              <a:prstGeom prst="rect">
                <a:avLst/>
              </a:prstGeom>
            </p:spPr>
          </p:pic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1E01005E-3F53-4EBB-89BD-F7338EB5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6391" y="133430"/>
              <a:ext cx="20110108" cy="903686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BA62DE4-9E97-8E7C-44A9-7EB6CA74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853" y="607477"/>
              <a:ext cx="15175343" cy="742653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AD2600A6-4A7D-99B0-0BC1-7E4FA5581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333" y="1824177"/>
            <a:ext cx="3134462" cy="15024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7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73763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7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7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AFDF9F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27" descr="テキスト, 手紙&#10;&#10;自動的に生成された説明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051" t="11373" r="6295" b="2153"/>
          <a:stretch/>
        </p:blipFill>
        <p:spPr>
          <a:xfrm>
            <a:off x="130020" y="79940"/>
            <a:ext cx="6189419" cy="210808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7"/>
          <p:cNvSpPr txBox="1"/>
          <p:nvPr/>
        </p:nvSpPr>
        <p:spPr>
          <a:xfrm>
            <a:off x="130020" y="2283939"/>
            <a:ext cx="11903384" cy="447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とうなん　　　　　　　　おお　　　　　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東南アジアに多くみられる（⑧　　　　　　　　　）は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じゅうみん　　　　　　　　たいせつ　　　しごと　　　　ばしょ　　　ていきょう</a:t>
            </a: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住民にとって大切な仕事の場所を提供したが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　　　　　　　　　　　　　　　　　　</a:t>
            </a:r>
            <a:r>
              <a:rPr lang="ja-JP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　　　　　　　　　　　　　　　　　　　　　　　　　　　　　　　　　　　　　　　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（⑨　　　　　　　　　　）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（⑩　　　　　　　　　　　　　　　　　　　　）　</a:t>
            </a:r>
            <a:r>
              <a:rPr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　　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　　　　　　　　　　　　　　　　　　　　　</a:t>
            </a:r>
            <a:r>
              <a:rPr lang="ja-JP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わる　　えいきょう　で</a:t>
            </a: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（⑪　　　  や　　　　 　）に悪い影響が出る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　　　　　　もんだい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などの問題を生み出した。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7"/>
          <p:cNvSpPr txBox="1"/>
          <p:nvPr/>
        </p:nvSpPr>
        <p:spPr>
          <a:xfrm>
            <a:off x="4533112" y="2375568"/>
            <a:ext cx="27581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プランテーション</a:t>
            </a:r>
            <a:endParaRPr/>
          </a:p>
        </p:txBody>
      </p:sp>
      <p:sp>
        <p:nvSpPr>
          <p:cNvPr id="384" name="Google Shape;384;p27"/>
          <p:cNvSpPr txBox="1"/>
          <p:nvPr/>
        </p:nvSpPr>
        <p:spPr>
          <a:xfrm>
            <a:off x="975447" y="3438364"/>
            <a:ext cx="275819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</a:t>
            </a:r>
            <a:r>
              <a:rPr lang="ja-JP" altLang="en-US" sz="11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ろうどう</a:t>
            </a:r>
            <a:endParaRPr sz="11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つらい労働</a:t>
            </a:r>
            <a:endParaRPr sz="2400" b="1" dirty="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7"/>
          <p:cNvSpPr txBox="1"/>
          <p:nvPr/>
        </p:nvSpPr>
        <p:spPr>
          <a:xfrm>
            <a:off x="1140337" y="4810748"/>
            <a:ext cx="275819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けんこう　　　　かんきょう</a:t>
            </a:r>
            <a:r>
              <a:rPr lang="ja-JP" sz="2400" b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　</a:t>
            </a:r>
            <a:endParaRPr sz="2400" b="1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健康</a:t>
            </a:r>
            <a:r>
              <a:rPr lang="ja-JP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</a:t>
            </a:r>
            <a:r>
              <a:rPr lang="ja-JP" sz="2400" b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環境</a:t>
            </a:r>
            <a:endParaRPr sz="2400" b="1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7"/>
          <p:cNvSpPr txBox="1"/>
          <p:nvPr/>
        </p:nvSpPr>
        <p:spPr>
          <a:xfrm>
            <a:off x="975447" y="4299692"/>
            <a:ext cx="60024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いま　　　　　　　　　　　　せいかつ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今までどおりの生活ができなくなる</a:t>
            </a:r>
            <a:endParaRPr sz="2400" b="1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8"/>
          <p:cNvSpPr txBox="1">
            <a:spLocks noGrp="1"/>
          </p:cNvSpPr>
          <p:nvPr>
            <p:ph type="title"/>
          </p:nvPr>
        </p:nvSpPr>
        <p:spPr>
          <a:xfrm>
            <a:off x="59086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ja-JP" sz="2800"/>
              <a:t>出典一覧</a:t>
            </a:r>
            <a:endParaRPr/>
          </a:p>
        </p:txBody>
      </p:sp>
      <p:sp>
        <p:nvSpPr>
          <p:cNvPr id="392" name="Google Shape;392;p28"/>
          <p:cNvSpPr txBox="1"/>
          <p:nvPr/>
        </p:nvSpPr>
        <p:spPr>
          <a:xfrm>
            <a:off x="590862" y="1586531"/>
            <a:ext cx="11424557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気候:Davao City-気候グラフ、気温グラフ、雨温図, 水温Davao City (climate-data.org)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ダバオの雨温図（下記サイトをもとに作成）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Klimaat Manilla: Klimatogram, Temperatuur grafiek en Klimaat tabel voor Manilla (climate-data.org)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マニラの雨温図（下記サイトをもとに作成）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bing.com/images/search?view=detailV2&amp;ccid=CSSJokGS&amp;id=BC6DD0BFBA98BB83ED461387D038ED770962C78B&amp;thid=OIP.CSSJokGS0bQ5RhTaCJSWDgHaFj&amp;mediaurl=https%3a%2f%2fvegetables-and-fruit.com%2fwp-content%2fuploads%2f2019%2f05%2f20230426_183156.jpg&amp;exph=1440&amp;expw=1920&amp;q=%e3%83%90%e3%83%8a%e3%83%8a%e4%bc%9a%e7%a4%be+%e3%80%80&amp;simid=607999453833735233&amp;FORM=IRPRST&amp;ck=8BC4D016EBDD95B9005A100233F52C81&amp;selectedIndex=8&amp;itb=0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バナナ生産量　Philippine Statistics Authority 2023 Major Fruit Crops Quarterly Bulletin 17(2).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7" descr="店の上にある食べ物&#10;&#10;説明は自動で生成されたものです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0608" y="3452857"/>
            <a:ext cx="2037212" cy="277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7" descr="台の上にあるバナナ&#10;&#10;説明は自動で生成されたものです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002" y="403641"/>
            <a:ext cx="1867920" cy="251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7" descr="アイコン&#10;&#10;説明は自動で生成されたものです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6346" y="2055294"/>
            <a:ext cx="2860983" cy="274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7" descr="店の名前が書いてあるケーキ&#10;&#10;説明は自動で生成されたものです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4916" y="299066"/>
            <a:ext cx="1656216" cy="19659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0" name="Google Shape;270;p17"/>
          <p:cNvCxnSpPr/>
          <p:nvPr/>
        </p:nvCxnSpPr>
        <p:spPr>
          <a:xfrm flipH="1">
            <a:off x="6932858" y="1753301"/>
            <a:ext cx="643756" cy="650328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1" name="Google Shape;271;p17" descr="店の上にある数種類のドーナツ&#10;&#10;説明は自動で生成されたものです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41392" y="1346478"/>
            <a:ext cx="2321171" cy="182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p17"/>
          <p:cNvCxnSpPr/>
          <p:nvPr/>
        </p:nvCxnSpPr>
        <p:spPr>
          <a:xfrm flipH="1">
            <a:off x="6684762" y="2774799"/>
            <a:ext cx="2644643" cy="306418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3" name="Google Shape;273;p17" descr="テキスト&#10;&#10;説明は自動で生成されたものです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21497" y="4773185"/>
            <a:ext cx="1693714" cy="18436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17"/>
          <p:cNvCxnSpPr/>
          <p:nvPr/>
        </p:nvCxnSpPr>
        <p:spPr>
          <a:xfrm rot="10800000">
            <a:off x="6735780" y="4097653"/>
            <a:ext cx="742807" cy="68391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5" name="Google Shape;275;p17" descr="店の上にあるホットドッグ&#10;&#10;説明は自動で生成されたものです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11450"/>
            <a:ext cx="12192000" cy="6846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7"/>
          <p:cNvCxnSpPr/>
          <p:nvPr/>
        </p:nvCxnSpPr>
        <p:spPr>
          <a:xfrm rot="10800000">
            <a:off x="5513148" y="3090474"/>
            <a:ext cx="743830" cy="63980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17"/>
          <p:cNvCxnSpPr/>
          <p:nvPr/>
        </p:nvCxnSpPr>
        <p:spPr>
          <a:xfrm flipH="1">
            <a:off x="2473277" y="4577379"/>
            <a:ext cx="2398837" cy="1145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17"/>
          <p:cNvCxnSpPr/>
          <p:nvPr/>
        </p:nvCxnSpPr>
        <p:spPr>
          <a:xfrm rot="10800000">
            <a:off x="6818275" y="3677953"/>
            <a:ext cx="2549392" cy="37254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 txBox="1"/>
          <p:nvPr/>
        </p:nvSpPr>
        <p:spPr>
          <a:xfrm>
            <a:off x="7341326" y="2521131"/>
            <a:ext cx="4310743" cy="389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8" descr="グラフィカル ユーザー インターフェイス, アプリケーション&#10;&#10;自動的に生成された説明"/>
          <p:cNvPicPr preferRelativeResize="0"/>
          <p:nvPr/>
        </p:nvPicPr>
        <p:blipFill rotWithShape="1">
          <a:blip r:embed="rId3">
            <a:alphaModFix/>
          </a:blip>
          <a:srcRect l="59731" t="31559" r="15396" b="33333"/>
          <a:stretch/>
        </p:blipFill>
        <p:spPr>
          <a:xfrm>
            <a:off x="6722688" y="3058402"/>
            <a:ext cx="4037901" cy="37995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6" name="Google Shape;286;p18"/>
          <p:cNvGraphicFramePr/>
          <p:nvPr/>
        </p:nvGraphicFramePr>
        <p:xfrm>
          <a:off x="136387" y="4385373"/>
          <a:ext cx="6375650" cy="2384600"/>
        </p:xfrm>
        <a:graphic>
          <a:graphicData uri="http://schemas.openxmlformats.org/drawingml/2006/table">
            <a:tbl>
              <a:tblPr firstRow="1" bandRow="1">
                <a:noFill/>
                <a:tableStyleId>{624DBCC8-192A-455D-BB94-392B1E2A85CF}</a:tableStyleId>
              </a:tblPr>
              <a:tblGrid>
                <a:gridCol w="499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800" b="1" u="none" strike="noStrike" cap="none"/>
                        <a:t>フィリピン（Philippines）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800" b="1"/>
                        <a:t>93%</a:t>
                      </a:r>
                      <a:endParaRPr sz="2800" b="1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800" b="1"/>
                        <a:t>エクアドル(Ecuador)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800" b="1"/>
                        <a:t>4%</a:t>
                      </a:r>
                      <a:endParaRPr sz="2800" b="1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800" b="1"/>
                        <a:t>台湾(Taiwan)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800" b="1"/>
                        <a:t>0.9%</a:t>
                      </a:r>
                      <a:endParaRPr sz="2800" b="1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800" b="1"/>
                        <a:t>その他(other countries)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ja-JP" sz="2800" b="1"/>
                        <a:t>1.6%</a:t>
                      </a:r>
                      <a:endParaRPr sz="2800" b="1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87" name="Google Shape;287;p18"/>
          <p:cNvCxnSpPr/>
          <p:nvPr/>
        </p:nvCxnSpPr>
        <p:spPr>
          <a:xfrm rot="10800000" flipH="1">
            <a:off x="8274278" y="2668210"/>
            <a:ext cx="467360" cy="78038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8" name="Google Shape;288;p18"/>
          <p:cNvSpPr txBox="1"/>
          <p:nvPr/>
        </p:nvSpPr>
        <p:spPr>
          <a:xfrm>
            <a:off x="8403205" y="2333384"/>
            <a:ext cx="31360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エクアドル(Ecuador)４%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8"/>
          <p:cNvSpPr txBox="1"/>
          <p:nvPr/>
        </p:nvSpPr>
        <p:spPr>
          <a:xfrm>
            <a:off x="-826643" y="3512079"/>
            <a:ext cx="8301692" cy="86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 　　　　　　　　　　　　　　　　　　　　　　くに　　　　　　　　　　　　　　　　（ゆにゅうさき）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バナナはどの国からやってくる？（輸入先）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country is banana from?</a:t>
            </a:r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/>
          </p:nvPr>
        </p:nvSpPr>
        <p:spPr>
          <a:xfrm>
            <a:off x="171189" y="235440"/>
            <a:ext cx="118496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/>
              <a:t>　　　にほん　　　　　　　　　　う　　　　　　　　　　　</a:t>
            </a:r>
            <a:br>
              <a:rPr lang="ja-JP" sz="3600"/>
            </a:br>
            <a:r>
              <a:rPr lang="ja-JP" sz="3600"/>
              <a:t>日本で売られているバナナはどこからやってくるのだろう？</a:t>
            </a:r>
            <a:br>
              <a:rPr lang="ja-JP" sz="3600"/>
            </a:br>
            <a:r>
              <a:rPr lang="ja-JP" sz="2800"/>
              <a:t>Where are bananas sold in Japan produced?</a:t>
            </a:r>
            <a:endParaRPr sz="3600"/>
          </a:p>
        </p:txBody>
      </p:sp>
      <p:pic>
        <p:nvPicPr>
          <p:cNvPr id="3" name="図 2" descr="白いバックグラウンドの前にあるバナナ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928FEC1-C6DB-15A8-32A8-97091095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577" y="1449114"/>
            <a:ext cx="2627318" cy="205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title"/>
          </p:nvPr>
        </p:nvSpPr>
        <p:spPr>
          <a:xfrm>
            <a:off x="500271" y="2226366"/>
            <a:ext cx="10515600" cy="194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ja-JP"/>
              <a:t>　　</a:t>
            </a:r>
            <a:r>
              <a:rPr lang="ja-JP" sz="1800"/>
              <a:t>とい</a:t>
            </a:r>
            <a:br>
              <a:rPr lang="ja-JP"/>
            </a:br>
            <a:r>
              <a:rPr lang="ja-JP"/>
              <a:t>【問い（Question）】</a:t>
            </a:r>
            <a:br>
              <a:rPr lang="ja-JP"/>
            </a:br>
            <a:br>
              <a:rPr lang="ja-JP"/>
            </a:br>
            <a:r>
              <a:rPr lang="ja-JP"/>
              <a:t>バナナを日本に輸出するようになって</a:t>
            </a:r>
            <a:br>
              <a:rPr lang="ja-JP"/>
            </a:br>
            <a:br>
              <a:rPr lang="ja-JP"/>
            </a:br>
            <a:r>
              <a:rPr lang="ja-JP"/>
              <a:t>フィリピンの人の生活はどう変わったのか？</a:t>
            </a:r>
            <a:br>
              <a:rPr lang="ja-JP"/>
            </a:br>
            <a:br>
              <a:rPr lang="ja-JP"/>
            </a:br>
            <a:br>
              <a:rPr lang="ja-JP"/>
            </a:br>
            <a:r>
              <a:rPr lang="ja-JP" sz="3600"/>
              <a:t>How have the lives of Philippine people changed since bananas began to be exported to Japan?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0" descr="マップ&#10;&#10;説明は自動で生成されたものです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63" y="0"/>
            <a:ext cx="481096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20"/>
          <p:cNvCxnSpPr/>
          <p:nvPr/>
        </p:nvCxnSpPr>
        <p:spPr>
          <a:xfrm flipH="1">
            <a:off x="1868557" y="1889579"/>
            <a:ext cx="6454573" cy="5753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05" name="Google Shape;305;p20"/>
          <p:cNvCxnSpPr/>
          <p:nvPr/>
        </p:nvCxnSpPr>
        <p:spPr>
          <a:xfrm rot="10800000">
            <a:off x="3500890" y="4997357"/>
            <a:ext cx="4978741" cy="84623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306" name="Google Shape;306;p20" descr="グラフ, ヒストグラム&#10;&#10;自動的に生成された説明"/>
          <p:cNvPicPr preferRelativeResize="0"/>
          <p:nvPr/>
        </p:nvPicPr>
        <p:blipFill rotWithShape="1">
          <a:blip r:embed="rId4">
            <a:alphaModFix/>
          </a:blip>
          <a:srcRect r="3347" b="13914"/>
          <a:stretch/>
        </p:blipFill>
        <p:spPr>
          <a:xfrm>
            <a:off x="8373652" y="-10312"/>
            <a:ext cx="3394738" cy="335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 descr="グラフ, ヒストグラム&#10;&#10;自動的に生成された説明"/>
          <p:cNvPicPr preferRelativeResize="0"/>
          <p:nvPr/>
        </p:nvPicPr>
        <p:blipFill rotWithShape="1">
          <a:blip r:embed="rId5">
            <a:alphaModFix/>
          </a:blip>
          <a:srcRect r="3347" b="14597"/>
          <a:stretch/>
        </p:blipFill>
        <p:spPr>
          <a:xfrm>
            <a:off x="8373652" y="3340912"/>
            <a:ext cx="3423376" cy="343136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0"/>
          <p:cNvSpPr txBox="1"/>
          <p:nvPr/>
        </p:nvSpPr>
        <p:spPr>
          <a:xfrm>
            <a:off x="3393444" y="5676096"/>
            <a:ext cx="4918411" cy="89255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　　　　　せいさんりょう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[バナナの生産量]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　　　　　　　　　　　　　　ちいき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バナナの生産量を地域ごとに示している。</a:t>
            </a:r>
            <a:endParaRPr/>
          </a:p>
        </p:txBody>
      </p:sp>
      <p:sp>
        <p:nvSpPr>
          <p:cNvPr id="309" name="Google Shape;309;p20"/>
          <p:cNvSpPr txBox="1"/>
          <p:nvPr/>
        </p:nvSpPr>
        <p:spPr>
          <a:xfrm>
            <a:off x="3788934" y="313848"/>
            <a:ext cx="4690697" cy="126188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きおん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気温：Atmospheric temperature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こうすいりょう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降水量</a:t>
            </a:r>
            <a:r>
              <a:rPr lang="ja-JP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amount of rainfall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491677-EC89-6A62-FB16-8791A2A4355A}"/>
              </a:ext>
            </a:extLst>
          </p:cNvPr>
          <p:cNvSpPr txBox="1"/>
          <p:nvPr/>
        </p:nvSpPr>
        <p:spPr>
          <a:xfrm>
            <a:off x="3303782" y="4762404"/>
            <a:ext cx="1610166" cy="307777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★ダバオ </a:t>
            </a:r>
            <a:r>
              <a:rPr kumimoji="1" lang="en-US" altLang="ja-JP" b="1" dirty="0" err="1">
                <a:solidFill>
                  <a:schemeClr val="tx1"/>
                </a:solidFill>
              </a:rPr>
              <a:t>Dabaw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2ACC52-9EEF-D2E7-A3F4-44F9B401A7E1}"/>
              </a:ext>
            </a:extLst>
          </p:cNvPr>
          <p:cNvSpPr txBox="1"/>
          <p:nvPr/>
        </p:nvSpPr>
        <p:spPr>
          <a:xfrm>
            <a:off x="512677" y="2311015"/>
            <a:ext cx="1723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マニラ</a:t>
            </a:r>
            <a:r>
              <a:rPr kumimoji="1" lang="en-US" altLang="ja-JP" b="1" dirty="0"/>
              <a:t>Manila</a:t>
            </a:r>
            <a:r>
              <a:rPr kumimoji="1" lang="ja-JP" altLang="en-US" b="1" dirty="0"/>
              <a:t>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>
            <a:spLocks noGrp="1"/>
          </p:cNvSpPr>
          <p:nvPr>
            <p:ph type="title"/>
          </p:nvPr>
        </p:nvSpPr>
        <p:spPr>
          <a:xfrm>
            <a:off x="568677" y="367449"/>
            <a:ext cx="11282664" cy="127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ja-JP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した　　　　　　　しりょう　　　　　　　み　　　　　　　</a:t>
            </a:r>
            <a:r>
              <a:rPr lang="ja-JP" alt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き</a:t>
            </a:r>
            <a:r>
              <a:rPr lang="ja-JP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　　　　　　　　　　　　　　　　　　かんが</a:t>
            </a:r>
            <a:br>
              <a:rPr lang="ja-JP" sz="5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-JP" sz="4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下の</a:t>
            </a:r>
            <a:r>
              <a:rPr lang="ja-JP" sz="4600" dirty="0"/>
              <a:t>資料</a:t>
            </a:r>
            <a:r>
              <a:rPr lang="ja-JP" sz="4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を見て気づいたことを考えてみよう</a:t>
            </a:r>
            <a:endParaRPr dirty="0"/>
          </a:p>
        </p:txBody>
      </p:sp>
      <p:sp>
        <p:nvSpPr>
          <p:cNvPr id="315" name="Google Shape;315;p21"/>
          <p:cNvSpPr txBox="1"/>
          <p:nvPr/>
        </p:nvSpPr>
        <p:spPr>
          <a:xfrm>
            <a:off x="-3194539" y="4133150"/>
            <a:ext cx="10515600" cy="64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1"/>
          <p:cNvSpPr txBox="1"/>
          <p:nvPr/>
        </p:nvSpPr>
        <p:spPr>
          <a:xfrm>
            <a:off x="-134224" y="367449"/>
            <a:ext cx="92782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[Let’s try①]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8" name="Google Shape;318;p21"/>
          <p:cNvGraphicFramePr/>
          <p:nvPr>
            <p:extLst>
              <p:ext uri="{D42A27DB-BD31-4B8C-83A1-F6EECF244321}">
                <p14:modId xmlns:p14="http://schemas.microsoft.com/office/powerpoint/2010/main" val="3385805398"/>
              </p:ext>
            </p:extLst>
          </p:nvPr>
        </p:nvGraphicFramePr>
        <p:xfrm>
          <a:off x="5689601" y="2824203"/>
          <a:ext cx="6161740" cy="2804200"/>
        </p:xfrm>
        <a:graphic>
          <a:graphicData uri="http://schemas.openxmlformats.org/drawingml/2006/table">
            <a:tbl>
              <a:tblPr firstRow="1" bandRow="1">
                <a:noFill/>
                <a:tableStyleId>{58644205-7C04-4073-8CE9-F210F55171B4}</a:tableStyleId>
              </a:tblPr>
              <a:tblGrid>
                <a:gridCol w="1500502">
                  <a:extLst>
                    <a:ext uri="{9D8B030D-6E8A-4147-A177-3AD203B41FA5}">
                      <a16:colId xmlns:a16="http://schemas.microsoft.com/office/drawing/2014/main" val="159754624"/>
                    </a:ext>
                  </a:extLst>
                </a:gridCol>
                <a:gridCol w="1843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8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200" dirty="0"/>
                        <a:t>にほん　　　きぎょう</a:t>
                      </a:r>
                      <a:endParaRPr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800" dirty="0"/>
                        <a:t>日本の企業</a:t>
                      </a:r>
                      <a:r>
                        <a:rPr lang="en-US" altLang="ja-JP" sz="1800" dirty="0"/>
                        <a:t>A</a:t>
                      </a:r>
                      <a:r>
                        <a:rPr lang="ja-JP" sz="1800" dirty="0"/>
                        <a:t>のバナナ農園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200" dirty="0"/>
                        <a:t>たこくせききぎょう</a:t>
                      </a:r>
                      <a:endParaRPr lang="en-US" altLang="ja-JP"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800" dirty="0"/>
                        <a:t>多国籍企業</a:t>
                      </a:r>
                      <a:r>
                        <a:rPr lang="en-US" altLang="ja-JP" sz="1800" dirty="0"/>
                        <a:t>B</a:t>
                      </a:r>
                      <a:r>
                        <a:rPr lang="ja-JP" sz="1800" dirty="0"/>
                        <a:t>のバナナ農園（フィリピン）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dirty="0"/>
                        <a:t>面積（めんせき）</a:t>
                      </a:r>
                      <a:r>
                        <a:rPr lang="en-US" altLang="ja-JP" dirty="0"/>
                        <a:t>Area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0.1 ha</a:t>
                      </a:r>
                      <a:endParaRPr sz="20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600 ha</a:t>
                      </a:r>
                      <a:endParaRPr sz="20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187606011"/>
                  </a:ext>
                </a:extLst>
              </a:tr>
              <a:tr h="347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dirty="0"/>
                        <a:t>本数（ほんすう）</a:t>
                      </a:r>
                      <a:endParaRPr lang="en-US" altLang="ja-JP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Banana tree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000" dirty="0"/>
                        <a:t>１５０本</a:t>
                      </a:r>
                      <a:endParaRPr sz="20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2000" dirty="0"/>
                        <a:t>１５</a:t>
                      </a:r>
                      <a:r>
                        <a:rPr lang="en-US" altLang="ja-JP" sz="2000" dirty="0"/>
                        <a:t>,</a:t>
                      </a:r>
                      <a:r>
                        <a:rPr lang="ja-JP" sz="2000" dirty="0"/>
                        <a:t>０００本</a:t>
                      </a:r>
                      <a:endParaRPr sz="20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dirty="0"/>
                        <a:t>出荷価格（しゅっかかかく）</a:t>
                      </a:r>
                      <a:endParaRPr lang="en-US" altLang="ja-JP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Farmgate price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3,500</a:t>
                      </a:r>
                      <a:r>
                        <a:rPr lang="ja-JP" altLang="en-US" sz="2000" dirty="0"/>
                        <a:t>円／</a:t>
                      </a:r>
                      <a:r>
                        <a:rPr lang="en-US" altLang="ja-JP" sz="2000" dirty="0"/>
                        <a:t>kg</a:t>
                      </a:r>
                      <a:endParaRPr sz="20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30</a:t>
                      </a:r>
                      <a:r>
                        <a:rPr lang="ja-JP" altLang="en-US" sz="2000" dirty="0"/>
                        <a:t>円／</a:t>
                      </a:r>
                      <a:r>
                        <a:rPr lang="en-US" altLang="ja-JP" sz="2000" dirty="0"/>
                        <a:t>kg</a:t>
                      </a:r>
                      <a:endParaRPr sz="20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375450381"/>
                  </a:ext>
                </a:extLst>
              </a:tr>
            </a:tbl>
          </a:graphicData>
        </a:graphic>
      </p:graphicFrame>
      <p:sp>
        <p:nvSpPr>
          <p:cNvPr id="322" name="Google Shape;322;p21"/>
          <p:cNvSpPr txBox="1"/>
          <p:nvPr/>
        </p:nvSpPr>
        <p:spPr>
          <a:xfrm>
            <a:off x="375730" y="1850119"/>
            <a:ext cx="450768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しりょう　　　　　　　　　　</a:t>
            </a:r>
            <a:r>
              <a:rPr lang="ja-JP" alt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　</a:t>
            </a:r>
            <a:r>
              <a:rPr lang="ja-JP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のうえん　ようす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資料A:フィリピンの</a:t>
            </a:r>
            <a:r>
              <a:rPr lang="ja-JP" alt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バナナ</a:t>
            </a: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農園の様子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 txBox="1"/>
          <p:nvPr/>
        </p:nvSpPr>
        <p:spPr>
          <a:xfrm>
            <a:off x="5689601" y="1681312"/>
            <a:ext cx="6059053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しりょう　</a:t>
            </a:r>
            <a:r>
              <a:rPr lang="ja-JP" altLang="en-US" sz="1100" dirty="0">
                <a:solidFill>
                  <a:schemeClr val="dk1"/>
                </a:solidFill>
              </a:rPr>
              <a:t>にほん</a:t>
            </a:r>
            <a:r>
              <a:rPr lang="ja-JP" alt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</a:t>
            </a:r>
            <a:r>
              <a:rPr lang="ja-JP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</a:t>
            </a:r>
            <a:r>
              <a:rPr lang="ja-JP" alt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　　　</a:t>
            </a:r>
            <a:r>
              <a:rPr lang="ja-JP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のうえん</a:t>
            </a:r>
            <a:r>
              <a:rPr lang="ja-JP" alt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ひかく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資料B:</a:t>
            </a:r>
            <a:r>
              <a:rPr lang="ja-JP" altLang="en-US" sz="1800" dirty="0">
                <a:solidFill>
                  <a:schemeClr val="dk1"/>
                </a:solidFill>
              </a:rPr>
              <a:t>日本</a:t>
            </a:r>
            <a:r>
              <a:rPr lang="ja-JP" alt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とフィリピンのバナナ</a:t>
            </a: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農園</a:t>
            </a:r>
            <a:r>
              <a:rPr lang="ja-JP" alt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の比較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 </a:t>
            </a:r>
            <a:r>
              <a:rPr lang="en-US" alt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banana farms in Okinawa and the Philippines</a:t>
            </a: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図 6" descr="草の上にある山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C9249E8-C308-4E18-B93D-5BF945692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81" y="2616556"/>
            <a:ext cx="5135047" cy="288540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55AAF7-C29F-0A9E-FD47-B1537396895F}"/>
              </a:ext>
            </a:extLst>
          </p:cNvPr>
          <p:cNvSpPr txBox="1"/>
          <p:nvPr/>
        </p:nvSpPr>
        <p:spPr>
          <a:xfrm>
            <a:off x="7684655" y="6406906"/>
            <a:ext cx="437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資料：フィリピン統計局，企業</a:t>
            </a:r>
            <a:r>
              <a:rPr kumimoji="1" lang="en-US" altLang="ja-JP" dirty="0"/>
              <a:t>A</a:t>
            </a:r>
            <a:r>
              <a:rPr kumimoji="1" lang="ja-JP" altLang="en-US" dirty="0"/>
              <a:t>のホームページ</a:t>
            </a:r>
            <a:endParaRPr kumimoji="1"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2" descr="グラフィカル ユーザー インターフェイス, アプリケーション, Word, PowerPoint&#10;&#10;自動的に生成された説明"/>
          <p:cNvPicPr preferRelativeResize="0"/>
          <p:nvPr/>
        </p:nvPicPr>
        <p:blipFill rotWithShape="1">
          <a:blip r:embed="rId3">
            <a:alphaModFix/>
          </a:blip>
          <a:srcRect l="50633" t="26408" r="10101" b="43689"/>
          <a:stretch/>
        </p:blipFill>
        <p:spPr>
          <a:xfrm>
            <a:off x="134240" y="186429"/>
            <a:ext cx="12128781" cy="624987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2"/>
          <p:cNvSpPr txBox="1"/>
          <p:nvPr/>
        </p:nvSpPr>
        <p:spPr>
          <a:xfrm>
            <a:off x="1509203" y="861134"/>
            <a:ext cx="6755908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だいきぼ</a:t>
            </a: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大規模　　　　　 </a:t>
            </a:r>
            <a:r>
              <a:rPr lang="ja-JP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large-scale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2"/>
          <p:cNvSpPr txBox="1"/>
          <p:nvPr/>
        </p:nvSpPr>
        <p:spPr>
          <a:xfrm>
            <a:off x="1269505" y="1558378"/>
            <a:ext cx="826511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　　　　　　しゅるい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１つの種類　　　　　</a:t>
            </a:r>
            <a:r>
              <a:rPr lang="ja-JP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type</a:t>
            </a:r>
            <a:endParaRPr sz="3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2"/>
          <p:cNvSpPr txBox="1"/>
          <p:nvPr/>
        </p:nvSpPr>
        <p:spPr>
          <a:xfrm>
            <a:off x="5513033" y="3155717"/>
            <a:ext cx="41192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600" b="1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プランテーション</a:t>
            </a:r>
            <a:endParaRPr sz="3600" b="1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ja-JP" sz="2800" b="1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plantation</a:t>
            </a:r>
            <a:r>
              <a:rPr lang="ja-JP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　</a:t>
            </a:r>
            <a:endParaRPr/>
          </a:p>
        </p:txBody>
      </p:sp>
      <p:sp>
        <p:nvSpPr>
          <p:cNvPr id="333" name="Google Shape;333;p22"/>
          <p:cNvSpPr/>
          <p:nvPr/>
        </p:nvSpPr>
        <p:spPr>
          <a:xfrm>
            <a:off x="2089212" y="4687061"/>
            <a:ext cx="1168893" cy="71943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2"/>
          <p:cNvSpPr txBox="1"/>
          <p:nvPr/>
        </p:nvSpPr>
        <p:spPr>
          <a:xfrm>
            <a:off x="9143999" y="5072889"/>
            <a:ext cx="5310621" cy="14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4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ja-JP" sz="27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しょうひんさくもつ</a:t>
            </a:r>
            <a:endParaRPr sz="27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br>
              <a:rPr lang="ja-JP" sz="7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-JP" sz="7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商品作物</a:t>
            </a:r>
            <a:endParaRPr sz="71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ja-JP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commercial-crops</a:t>
            </a:r>
            <a:endParaRPr sz="4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3"/>
          <p:cNvSpPr/>
          <p:nvPr/>
        </p:nvSpPr>
        <p:spPr>
          <a:xfrm>
            <a:off x="0" y="0"/>
            <a:ext cx="5927943" cy="6858000"/>
          </a:xfrm>
          <a:custGeom>
            <a:avLst/>
            <a:gdLst/>
            <a:ahLst/>
            <a:cxnLst/>
            <a:rect l="l" t="t" r="r" b="b"/>
            <a:pathLst>
              <a:path w="5927943" h="6858000" extrusionOk="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3"/>
          <p:cNvSpPr/>
          <p:nvPr/>
        </p:nvSpPr>
        <p:spPr>
          <a:xfrm>
            <a:off x="0" y="0"/>
            <a:ext cx="5917310" cy="6858000"/>
          </a:xfrm>
          <a:custGeom>
            <a:avLst/>
            <a:gdLst/>
            <a:ahLst/>
            <a:cxnLst/>
            <a:rect l="l" t="t" r="r" b="b"/>
            <a:pathLst>
              <a:path w="5917310" h="6858000" extrusionOk="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3"/>
          <p:cNvSpPr txBox="1">
            <a:spLocks noGrp="1"/>
          </p:cNvSpPr>
          <p:nvPr>
            <p:ph type="title"/>
          </p:nvPr>
        </p:nvSpPr>
        <p:spPr>
          <a:xfrm>
            <a:off x="234086" y="3292527"/>
            <a:ext cx="5618074" cy="101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ja-JP" sz="2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しょうひんさくもつ</a:t>
            </a:r>
            <a:br>
              <a:rPr lang="ja-JP" sz="5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-JP" sz="5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⑤　商品作物</a:t>
            </a:r>
            <a:endParaRPr sz="5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3"/>
          <p:cNvSpPr/>
          <p:nvPr/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3"/>
          <p:cNvSpPr/>
          <p:nvPr/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3"/>
          <p:cNvSpPr/>
          <p:nvPr/>
        </p:nvSpPr>
        <p:spPr>
          <a:xfrm>
            <a:off x="169558" y="1878063"/>
            <a:ext cx="55146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ja-JP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がいこく</a:t>
            </a:r>
            <a:r>
              <a:rPr lang="ja-JP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ゆしゅつ　　　　　　　　　　　　のうさくもつ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ja-JP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外国に輸出するための農作物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3"/>
          <p:cNvSpPr txBox="1"/>
          <p:nvPr/>
        </p:nvSpPr>
        <p:spPr>
          <a:xfrm>
            <a:off x="719091" y="4669654"/>
            <a:ext cx="43589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Crops for export to foreign countries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⑤　commercial-crops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図 2" descr="バナナの木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53AB6AA-13F3-F756-8100-02DBAD670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867" y="232271"/>
            <a:ext cx="2882181" cy="1921453"/>
          </a:xfrm>
          <a:prstGeom prst="rect">
            <a:avLst/>
          </a:prstGeom>
        </p:spPr>
      </p:pic>
      <p:pic>
        <p:nvPicPr>
          <p:cNvPr id="5" name="図 4" descr="草, 屋外, 座る, 小さ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3BE1E71-FA39-1FD2-C261-C77022EEB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236" y="232272"/>
            <a:ext cx="2880822" cy="1921454"/>
          </a:xfrm>
          <a:prstGeom prst="rect">
            <a:avLst/>
          </a:prstGeom>
        </p:spPr>
      </p:pic>
      <p:pic>
        <p:nvPicPr>
          <p:cNvPr id="7" name="図 6" descr="花が咲いている植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6434FF9-95BC-19D6-FBBD-A04413ABC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824" y="3162708"/>
            <a:ext cx="2882181" cy="1921454"/>
          </a:xfrm>
          <a:prstGeom prst="rect">
            <a:avLst/>
          </a:prstGeom>
        </p:spPr>
      </p:pic>
      <p:pic>
        <p:nvPicPr>
          <p:cNvPr id="9" name="図 8" descr="木の枝に立っている男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FD4847D-B6C1-510E-D5DD-A502EFAA5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236" y="3162707"/>
            <a:ext cx="2882182" cy="192145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647951-7E80-CE5B-8769-F17D847C96E9}"/>
              </a:ext>
            </a:extLst>
          </p:cNvPr>
          <p:cNvSpPr txBox="1"/>
          <p:nvPr/>
        </p:nvSpPr>
        <p:spPr>
          <a:xfrm>
            <a:off x="6096000" y="2290618"/>
            <a:ext cx="286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フィリピン：バナナ</a:t>
            </a:r>
            <a:endParaRPr kumimoji="1" lang="en-US" altLang="ja-JP" dirty="0"/>
          </a:p>
          <a:p>
            <a:r>
              <a:rPr kumimoji="1" lang="en-US" altLang="ja-JP" dirty="0"/>
              <a:t>Banana in the Philippines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A40151C-296E-B0E4-9BE9-B8581FA34415}"/>
              </a:ext>
            </a:extLst>
          </p:cNvPr>
          <p:cNvSpPr txBox="1"/>
          <p:nvPr/>
        </p:nvSpPr>
        <p:spPr>
          <a:xfrm>
            <a:off x="9109901" y="2370506"/>
            <a:ext cx="286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マレーシア：ゴム</a:t>
            </a:r>
            <a:endParaRPr kumimoji="1" lang="en-US" altLang="ja-JP" dirty="0"/>
          </a:p>
          <a:p>
            <a:r>
              <a:rPr kumimoji="1" lang="en-US" altLang="ja-JP" dirty="0"/>
              <a:t>Rubber in Malaysia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9E090E-6209-A05C-CD5D-11EACEC30675}"/>
              </a:ext>
            </a:extLst>
          </p:cNvPr>
          <p:cNvSpPr txBox="1"/>
          <p:nvPr/>
        </p:nvSpPr>
        <p:spPr>
          <a:xfrm>
            <a:off x="6088411" y="5311528"/>
            <a:ext cx="286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ベトナム：コーヒー</a:t>
            </a:r>
            <a:endParaRPr kumimoji="1" lang="en-US" altLang="ja-JP" dirty="0"/>
          </a:p>
          <a:p>
            <a:r>
              <a:rPr kumimoji="1" lang="en-US" altLang="ja-JP" dirty="0"/>
              <a:t>Coffee in Vietnam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83F7BC-C498-A68D-BAD6-CC38A1C610F8}"/>
              </a:ext>
            </a:extLst>
          </p:cNvPr>
          <p:cNvSpPr txBox="1"/>
          <p:nvPr/>
        </p:nvSpPr>
        <p:spPr>
          <a:xfrm>
            <a:off x="9109901" y="5311528"/>
            <a:ext cx="286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インドネシア：アブラヤシ</a:t>
            </a:r>
            <a:endParaRPr kumimoji="1" lang="en-US" altLang="ja-JP" dirty="0"/>
          </a:p>
          <a:p>
            <a:r>
              <a:rPr kumimoji="1" lang="en-US" altLang="ja-JP" dirty="0"/>
              <a:t>Palm oil in Indonesia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"/>
          <p:cNvSpPr txBox="1">
            <a:spLocks noGrp="1"/>
          </p:cNvSpPr>
          <p:nvPr>
            <p:ph type="title"/>
          </p:nvPr>
        </p:nvSpPr>
        <p:spPr>
          <a:xfrm>
            <a:off x="131618" y="60593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/>
              <a:t>https://thediplomat.com/2015/02/rising-child-labor-abuse-in-the-philippines/をもとに作成</a:t>
            </a:r>
            <a:endParaRPr sz="1200"/>
          </a:p>
        </p:txBody>
      </p:sp>
      <p:graphicFrame>
        <p:nvGraphicFramePr>
          <p:cNvPr id="355" name="Google Shape;355;p24"/>
          <p:cNvGraphicFramePr/>
          <p:nvPr/>
        </p:nvGraphicFramePr>
        <p:xfrm>
          <a:off x="284019" y="2981953"/>
          <a:ext cx="11637825" cy="1783110"/>
        </p:xfrm>
        <a:graphic>
          <a:graphicData uri="http://schemas.openxmlformats.org/drawingml/2006/table">
            <a:tbl>
              <a:tblPr firstRow="1" bandRow="1">
                <a:noFill/>
                <a:tableStyleId>{C5B58621-26EF-44B5-9C8B-EF142FD7729D}</a:tableStyleId>
              </a:tblPr>
              <a:tblGrid>
                <a:gridCol w="447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8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　　　　　　</a:t>
                      </a:r>
                      <a:r>
                        <a:rPr lang="ja-JP" sz="1050"/>
                        <a:t>へいきん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フィリピンの平均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　　　　　　　　　</a:t>
                      </a:r>
                      <a:r>
                        <a:rPr lang="ja-JP" sz="1050"/>
                        <a:t>ろうどうしゃ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プランテーションの労働者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/>
                        <a:t>いちにち　　きゅうりょう</a:t>
                      </a:r>
                      <a:endParaRPr sz="9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１日の給料（Daily Salary）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573ペソ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300ペソ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100"/>
                        <a:t>いちにち　ろうどうじかん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１日の労働時間</a:t>
                      </a:r>
                      <a:r>
                        <a:rPr lang="ja-JP" sz="1600"/>
                        <a:t>（Working hours per day）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200"/>
                        <a:t>　じかん</a:t>
                      </a:r>
                      <a:endParaRPr sz="12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8時間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　　　　</a:t>
                      </a:r>
                      <a:r>
                        <a:rPr lang="ja-JP" sz="1200"/>
                        <a:t>じかん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800"/>
                        <a:t>13～16時間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6" name="Google Shape;356;p24"/>
          <p:cNvSpPr txBox="1"/>
          <p:nvPr/>
        </p:nvSpPr>
        <p:spPr>
          <a:xfrm>
            <a:off x="284019" y="159327"/>
            <a:ext cx="10633363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　</a:t>
            </a: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ひょう　　　　よ　　　と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[Let’s try②]表から読み取れる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　　　　</a:t>
            </a:r>
            <a:r>
              <a:rPr lang="ja-JP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とくちょう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プランテーションの特徴はなんだろうか？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4"/>
          <p:cNvSpPr txBox="1"/>
          <p:nvPr/>
        </p:nvSpPr>
        <p:spPr>
          <a:xfrm>
            <a:off x="596757" y="5248557"/>
            <a:ext cx="7287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※1ペソ≒2.６円（2024年６月５日時点）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青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884</Words>
  <Application>Microsoft Office PowerPoint</Application>
  <PresentationFormat>ワイド画面</PresentationFormat>
  <Paragraphs>143</Paragraphs>
  <Slides>13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テーマ</vt:lpstr>
      <vt:lpstr> とう   なん 東南アジア   のう　さく　もつ　ゆ　 しゅつ　せい　かつ かんきょう　へんか 農作物の輸出と生活環境の変化 Crop exports and changes in living conditions</vt:lpstr>
      <vt:lpstr>PowerPoint プレゼンテーション</vt:lpstr>
      <vt:lpstr>　　　にほん　　　　　　　　　　う　　　　　　　　　　　 日本で売られているバナナはどこからやってくるのだろう？ Where are bananas sold in Japan produced?</vt:lpstr>
      <vt:lpstr>　　とい 【問い（Question）】  バナナを日本に輸出するようになって  フィリピンの人の生活はどう変わったのか？   How have the lives of Philippine people changed since bananas began to be exported to Japan?</vt:lpstr>
      <vt:lpstr>PowerPoint プレゼンテーション</vt:lpstr>
      <vt:lpstr>した　　　　　　　しりょう　　　　　　　み　　　　　　　き　　　　　　　　　　　　　　　　　　　　　　　かんが 下の資料を見て気づいたことを考えてみよう</vt:lpstr>
      <vt:lpstr>PowerPoint プレゼンテーション</vt:lpstr>
      <vt:lpstr>　　　　しょうひんさくもつ ⑤　商品作物</vt:lpstr>
      <vt:lpstr>https://thediplomat.com/2015/02/rising-child-labor-abuse-in-the-philippines/をもとに作成</vt:lpstr>
      <vt:lpstr>PowerPoint プレゼンテーション</vt:lpstr>
      <vt:lpstr>PowerPoint プレゼンテーション</vt:lpstr>
      <vt:lpstr>PowerPoint プレゼンテーション</vt:lpstr>
      <vt:lpstr>出典一覧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Yoshida Yukihiro</dc:creator>
  <cp:lastModifiedBy>ikeguchi-akiko-ct@ynu.ac.jp</cp:lastModifiedBy>
  <cp:revision>7</cp:revision>
  <dcterms:created xsi:type="dcterms:W3CDTF">2024-05-24T02:36:29Z</dcterms:created>
  <dcterms:modified xsi:type="dcterms:W3CDTF">2025-02-14T06:55:23Z</dcterms:modified>
</cp:coreProperties>
</file>