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Lst>
  <p:notesMasterIdLst>
    <p:notesMasterId r:id="rId21"/>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099300" cy="10234613"/>
  <p:embeddedFontLst>
    <p:embeddedFont>
      <p:font typeface="Garamond" panose="02020404030301010803" pitchFamily="18" charset="0"/>
      <p:regular r:id="rId22"/>
      <p:bold r:id="rId23"/>
      <p:italic r:id="rId24"/>
      <p:boldItalic r:id="rId25"/>
    </p:embeddedFont>
    <p:embeddedFont>
      <p:font typeface="UD デジタル 教科書体 N-R" panose="020B0400000000000000" pitchFamily="34" charset="-128"/>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O2f1FG/jE9jogslDub/d5S1pB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FCFB5B-C958-4D07-A6E7-B8F5303D6E7A}">
  <a:tblStyle styleId="{27FCFB5B-C958-4D07-A6E7-B8F5303D6E7A}" styleName="Table_0">
    <a:wholeTbl>
      <a:tcTxStyle b="off" i="off">
        <a:font>
          <a:latin typeface="游ゴシック"/>
          <a:ea typeface="游ゴシック"/>
          <a:cs typeface="游ゴシック"/>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游ゴシック"/>
          <a:ea typeface="游ゴシック"/>
          <a:cs typeface="游ゴシック"/>
        </a:font>
        <a:schemeClr val="lt1"/>
      </a:tcTxStyle>
      <a:tcStyle>
        <a:tcBdr/>
        <a:fill>
          <a:solidFill>
            <a:schemeClr val="accent1"/>
          </a:solidFill>
        </a:fill>
      </a:tcStyle>
    </a:lastCol>
    <a:firstCol>
      <a:tcTxStyle b="on" i="off">
        <a:font>
          <a:latin typeface="游ゴシック"/>
          <a:ea typeface="游ゴシック"/>
          <a:cs typeface="游ゴシック"/>
        </a:font>
        <a:schemeClr val="lt1"/>
      </a:tcTxStyle>
      <a:tcStyle>
        <a:tcBdr/>
        <a:fill>
          <a:solidFill>
            <a:schemeClr val="accent1"/>
          </a:solidFill>
        </a:fill>
      </a:tcStyle>
    </a:firstCol>
    <a:lastRow>
      <a:tcTxStyle b="on" i="off">
        <a:font>
          <a:latin typeface="游ゴシック"/>
          <a:ea typeface="游ゴシック"/>
          <a:cs typeface="游ゴシック"/>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游ゴシック"/>
          <a:ea typeface="游ゴシック"/>
          <a:cs typeface="游ゴシック"/>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190" autoAdjust="0"/>
  </p:normalViewPr>
  <p:slideViewPr>
    <p:cSldViewPr snapToGrid="0">
      <p:cViewPr varScale="1">
        <p:scale>
          <a:sx n="96" d="100"/>
          <a:sy n="96"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25" tIns="49500" rIns="99025" bIns="49500"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25" tIns="49500" rIns="99025" bIns="49500"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25" tIns="49500" rIns="99025" bIns="49500"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marR="0" lvl="0" indent="0" algn="r" rtl="0">
              <a:spcBef>
                <a:spcPts val="0"/>
              </a:spcBef>
              <a:spcAft>
                <a:spcPts val="0"/>
              </a:spcAft>
              <a:buNone/>
            </a:pPr>
            <a:fld id="{00000000-1234-1234-1234-123412341234}" type="slidenum">
              <a:rPr lang="ja-JP"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ltLang="en-US"/>
              <a:t>今日の授業では，インドの食文化と食糧生産の変化というテーマでやっていきます。教科書はみなくていいけど，地図帳を持っている人は出しておいてください。プリントで作業していくので，プリントを手元に置いてください。</a:t>
            </a:r>
            <a:endParaRPr lang="ja-JP" altLang="en-US" dirty="0"/>
          </a:p>
        </p:txBody>
      </p:sp>
      <p:sp>
        <p:nvSpPr>
          <p:cNvPr id="239" name="Google Shape;239;p1: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1: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t>なぜ，牛乳生産量が1970年代に増えたと思う？と問いかけて，生徒に発言させる。</a:t>
            </a:r>
            <a:endParaRPr/>
          </a:p>
          <a:p>
            <a:pPr marL="0" lvl="0" indent="0" algn="l" rtl="0">
              <a:spcBef>
                <a:spcPts val="0"/>
              </a:spcBef>
              <a:spcAft>
                <a:spcPts val="0"/>
              </a:spcAft>
              <a:buNone/>
            </a:pPr>
            <a:r>
              <a:rPr lang="ja-JP"/>
              <a:t>発言がでたら，各自よそうしてプリントの四角枠に書くようにうながす。</a:t>
            </a:r>
            <a:endParaRPr/>
          </a:p>
          <a:p>
            <a:pPr marL="0" lvl="0" indent="0" algn="l" rtl="0">
              <a:spcBef>
                <a:spcPts val="0"/>
              </a:spcBef>
              <a:spcAft>
                <a:spcPts val="0"/>
              </a:spcAft>
              <a:buNone/>
            </a:pPr>
            <a:r>
              <a:rPr lang="ja-JP"/>
              <a:t>書けたら，アニメーションで２つのポイントを出す。</a:t>
            </a:r>
            <a:endParaRPr/>
          </a:p>
          <a:p>
            <a:pPr marL="0" lvl="0" indent="0" algn="l" rtl="0">
              <a:spcBef>
                <a:spcPts val="0"/>
              </a:spcBef>
              <a:spcAft>
                <a:spcPts val="0"/>
              </a:spcAft>
              <a:buNone/>
            </a:pPr>
            <a:r>
              <a:rPr lang="ja-JP"/>
              <a:t>まず，牛の種類が変わったこと，これを品種改良という。そして，作り方や売り方が変わったこと，これには協同組合という制度がある。この２つについて，どんなものなのかをみていこう。</a:t>
            </a:r>
            <a:endParaRPr/>
          </a:p>
        </p:txBody>
      </p:sp>
      <p:sp>
        <p:nvSpPr>
          <p:cNvPr id="405" name="Google Shape;405;p11: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2: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最初にタイトルを読む。ひんしゅは動物や植物の種類を指す。</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牛の種類といって，どんな種類を思い浮かべるかを聞く</a:t>
            </a:r>
            <a:endParaRPr dirty="0"/>
          </a:p>
          <a:p>
            <a:pPr marL="0" lvl="0" indent="0" algn="l" rtl="0">
              <a:spcBef>
                <a:spcPts val="0"/>
              </a:spcBef>
              <a:spcAft>
                <a:spcPts val="0"/>
              </a:spcAft>
              <a:buNone/>
            </a:pPr>
            <a:r>
              <a:rPr lang="ja-JP" dirty="0"/>
              <a:t>実は牛には大きく分けて２種類がいて，左のように，背中にこぶがある牛と，右のように背中がまっすぐな牛，左がインドにもともといる牛で，ゼブーという種類。右が，ヨーロッパに多い牛。特徴が違う。</a:t>
            </a:r>
            <a:endParaRPr dirty="0"/>
          </a:p>
          <a:p>
            <a:pPr marL="0" lvl="0" indent="0" algn="l" rtl="0">
              <a:spcBef>
                <a:spcPts val="0"/>
              </a:spcBef>
              <a:spcAft>
                <a:spcPts val="0"/>
              </a:spcAft>
              <a:buNone/>
            </a:pPr>
            <a:r>
              <a:rPr lang="ja-JP" dirty="0"/>
              <a:t>ワークシートに特徴をまとめていくように指示する。</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インドの牛は，小さくて，汗をたくさんかくので暑さや病気につよい。ヨーロッパの牛は体は大きい割に汗があまりかけなくて，暑さや病気に弱い。黒板で丸をつけていく。（インド＝つよい，ヨーロッパ＝よわい）</a:t>
            </a:r>
            <a:endParaRPr dirty="0"/>
          </a:p>
          <a:p>
            <a:pPr marL="0" lvl="0" indent="0" algn="l" rtl="0">
              <a:spcBef>
                <a:spcPts val="0"/>
              </a:spcBef>
              <a:spcAft>
                <a:spcPts val="0"/>
              </a:spcAft>
              <a:buNone/>
            </a:pPr>
            <a:r>
              <a:rPr lang="ja-JP" dirty="0"/>
              <a:t>ヨーロッパの牛は，1年に4000kgの牛乳を出すので，インドの牛2400よりもかなり多い。黒板で丸をつけていく。（インド＝すくない，ヨーロッパ＝おおい）</a:t>
            </a:r>
            <a:endParaRPr dirty="0"/>
          </a:p>
        </p:txBody>
      </p:sp>
      <p:sp>
        <p:nvSpPr>
          <p:cNvPr id="420" name="Google Shape;420;p12: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3: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t>品種改良の説明。</a:t>
            </a:r>
            <a:endParaRPr/>
          </a:p>
          <a:p>
            <a:pPr marL="0" lvl="0" indent="0" algn="l" rtl="0">
              <a:spcBef>
                <a:spcPts val="0"/>
              </a:spcBef>
              <a:spcAft>
                <a:spcPts val="0"/>
              </a:spcAft>
              <a:buNone/>
            </a:pPr>
            <a:r>
              <a:rPr lang="ja-JP"/>
              <a:t>インドでは，1970年ごろから，もともといる病気に強いゼブー牛と，牛乳がたくさんとれるヨーロッパ牛をくっつけて，子どもを産ませて，親の牛の良いところをもった牛を作ろうとしてきた。そうすれば，牛乳がとれて，病気につよい牛が生まれるかもしれない。こういう牛を，改良牛（かいりょうぎゅう）といいます。こうやって，人間の目的にとって良い特徴を選んで新しい品種を作ることを，ひんしゅかいりょう，という。</a:t>
            </a:r>
            <a:endParaRPr/>
          </a:p>
        </p:txBody>
      </p:sp>
      <p:sp>
        <p:nvSpPr>
          <p:cNvPr id="432" name="Google Shape;432;p13: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4: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品種改良と，牛乳生産量変化の関係を説明する。</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この改良牛が作られて，実際に牛乳の作り方はどうかわったんだろう。いま，AさんとBさんの例をみてみる。</a:t>
            </a:r>
            <a:endParaRPr dirty="0"/>
          </a:p>
          <a:p>
            <a:pPr marL="0" lvl="0" indent="0" algn="l" rtl="0">
              <a:spcBef>
                <a:spcPts val="0"/>
              </a:spcBef>
              <a:spcAft>
                <a:spcPts val="0"/>
              </a:spcAft>
              <a:buNone/>
            </a:pPr>
            <a:r>
              <a:rPr lang="ja-JP" dirty="0"/>
              <a:t>Aさんは，牛を10頭飼っていて，そのうち1頭が改良牛（赤い牛）。9頭はもともといたゼブー牛。1日にとれる牛乳は19リットル。これを1年間売ると，7936ルピー，日本円でだいたい2万円くらいになった。これは2003年ごろの本当の話。</a:t>
            </a:r>
            <a:endParaRPr dirty="0"/>
          </a:p>
          <a:p>
            <a:pPr marL="0" lvl="0" indent="0" algn="l" rtl="0">
              <a:spcBef>
                <a:spcPts val="0"/>
              </a:spcBef>
              <a:spcAft>
                <a:spcPts val="0"/>
              </a:spcAft>
              <a:buNone/>
            </a:pPr>
            <a:r>
              <a:rPr lang="ja-JP" dirty="0"/>
              <a:t>Ｂさんも，牛を10頭飼っているけど，7頭が改良牛。そうすると，1日にとれる牛乳は72リットルになって，これを１年間売ったら，12万7477ルピー，日本円では30万円くらいになったそうです。ＡさんもＢさんも，飼っている牛の数は同じで，世話する仕事の量も同じだけど，生産量や，売ったお金はかなり違う。このように，同じ牛の数だけど，生産量が上がることを，生産性が上がる，といいます（アニメーション１）。</a:t>
            </a:r>
            <a:endParaRPr dirty="0"/>
          </a:p>
          <a:p>
            <a:pPr marL="0" lvl="0" indent="0" algn="l" rtl="0">
              <a:spcBef>
                <a:spcPts val="0"/>
              </a:spcBef>
              <a:spcAft>
                <a:spcPts val="0"/>
              </a:spcAft>
              <a:buNone/>
            </a:pPr>
            <a:r>
              <a:rPr lang="ja-JP" dirty="0"/>
              <a:t>品種改良は，この生産性を上げるために，野菜や果物，動物でもおこなわれている。</a:t>
            </a:r>
            <a:endParaRPr dirty="0"/>
          </a:p>
          <a:p>
            <a:pPr marL="0" lvl="0" indent="0" algn="l" rtl="0">
              <a:spcBef>
                <a:spcPts val="0"/>
              </a:spcBef>
              <a:spcAft>
                <a:spcPts val="0"/>
              </a:spcAft>
              <a:buNone/>
            </a:pPr>
            <a:r>
              <a:rPr lang="ja-JP" dirty="0"/>
              <a:t>プリントに品種改良をまとめよう。アニメーション２：品種改良の説明，⑦と⑧を記入。</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63" name="Google Shape;463;p14: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5: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つぎに，協同組合とはなにかをみていきます。会社というのは，1人の社長がほかの人をやとって給料を払う。協同組合っていうのは，社長がいなくて，参加する人達がみんなでお金を出し合って一緒に仕事する組織のこと。</a:t>
            </a:r>
            <a:endParaRPr dirty="0"/>
          </a:p>
          <a:p>
            <a:pPr marL="0" lvl="0" indent="0" algn="l" rtl="0">
              <a:spcBef>
                <a:spcPts val="0"/>
              </a:spcBef>
              <a:spcAft>
                <a:spcPts val="0"/>
              </a:spcAft>
              <a:buNone/>
            </a:pPr>
            <a:r>
              <a:rPr lang="ja-JP" dirty="0"/>
              <a:t>協同組合は，中国とかベトナムにもよくある組織。</a:t>
            </a:r>
            <a:endParaRPr dirty="0"/>
          </a:p>
          <a:p>
            <a:pPr marL="0" lvl="0" indent="0" algn="l" rtl="0">
              <a:spcBef>
                <a:spcPts val="0"/>
              </a:spcBef>
              <a:spcAft>
                <a:spcPts val="0"/>
              </a:spcAft>
              <a:buNone/>
            </a:pPr>
            <a:r>
              <a:rPr lang="ja-JP" dirty="0"/>
              <a:t>インドでは，牛を飼っている人たちが集まって，インド酪農協同組合，というのを1970年代に作りった。</a:t>
            </a:r>
            <a:endParaRPr dirty="0"/>
          </a:p>
          <a:p>
            <a:pPr marL="0" lvl="0" indent="0" algn="l" rtl="0">
              <a:spcBef>
                <a:spcPts val="0"/>
              </a:spcBef>
              <a:spcAft>
                <a:spcPts val="0"/>
              </a:spcAft>
              <a:buNone/>
            </a:pPr>
            <a:r>
              <a:rPr lang="ja-JP" altLang="en-US" dirty="0"/>
              <a:t>この写真のように，組合では家族で牛乳をしぼったら，それをみんなで集めている．</a:t>
            </a:r>
            <a:r>
              <a:rPr lang="ja-JP" dirty="0"/>
              <a:t>。右の人は，ミルクの検査もして，安全なミルクを集めようとしています。</a:t>
            </a:r>
            <a:endParaRPr dirty="0"/>
          </a:p>
          <a:p>
            <a:pPr marL="0" lvl="0" indent="0" algn="l" rtl="0">
              <a:spcBef>
                <a:spcPts val="0"/>
              </a:spcBef>
              <a:spcAft>
                <a:spcPts val="0"/>
              </a:spcAft>
              <a:buNone/>
            </a:pPr>
            <a:r>
              <a:rPr lang="ja-JP" dirty="0"/>
              <a:t>プリントQ5の仕事１に記入するようにうながす。「牛乳を集める」</a:t>
            </a:r>
            <a:endParaRPr dirty="0"/>
          </a:p>
        </p:txBody>
      </p:sp>
      <p:sp>
        <p:nvSpPr>
          <p:cNvPr id="519" name="Google Shape;519;p15: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6: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じゃあ，これは何をしているところでしょうか。まず写真をみせて，発言を待つ。いくつか出たら，アニメ―ションを出す。</a:t>
            </a:r>
            <a:endParaRPr dirty="0"/>
          </a:p>
          <a:p>
            <a:pPr marL="0" lvl="0" indent="0" algn="l" rtl="0">
              <a:spcBef>
                <a:spcPts val="0"/>
              </a:spcBef>
              <a:spcAft>
                <a:spcPts val="0"/>
              </a:spcAft>
              <a:buNone/>
            </a:pPr>
            <a:r>
              <a:rPr lang="ja-JP" dirty="0"/>
              <a:t>これは牛乳を殺菌してから瓶に入れている。こちらは</a:t>
            </a:r>
            <a:r>
              <a:rPr lang="ja-JP" altLang="en-US" dirty="0"/>
              <a:t>ぱにーるという</a:t>
            </a:r>
            <a:r>
              <a:rPr lang="ja-JP" dirty="0"/>
              <a:t>チーズを作って，</a:t>
            </a:r>
            <a:r>
              <a:rPr lang="ja-JP" altLang="en-US" dirty="0"/>
              <a:t>販売するところ</a:t>
            </a:r>
            <a:r>
              <a:rPr lang="ja-JP" dirty="0"/>
              <a:t>。</a:t>
            </a:r>
            <a:endParaRPr dirty="0"/>
          </a:p>
          <a:p>
            <a:pPr marL="0" lvl="0" indent="0" algn="l" rtl="0">
              <a:spcBef>
                <a:spcPts val="0"/>
              </a:spcBef>
              <a:spcAft>
                <a:spcPts val="0"/>
              </a:spcAft>
              <a:buNone/>
            </a:pPr>
            <a:r>
              <a:rPr lang="ja-JP" dirty="0"/>
              <a:t>こういうことは，1人でやるよりも，大勢で集めてやると早くたくさんできる。</a:t>
            </a:r>
            <a:endParaRPr dirty="0"/>
          </a:p>
          <a:p>
            <a:pPr marL="0" lvl="0" indent="0" algn="l" rtl="0">
              <a:spcBef>
                <a:spcPts val="0"/>
              </a:spcBef>
              <a:spcAft>
                <a:spcPts val="0"/>
              </a:spcAft>
              <a:buNone/>
            </a:pPr>
            <a:r>
              <a:rPr lang="ja-JP" dirty="0"/>
              <a:t>プリントに記入をうながす。</a:t>
            </a:r>
            <a:r>
              <a:rPr lang="ja-JP" altLang="en-US" dirty="0"/>
              <a:t>「加工して保存する」</a:t>
            </a:r>
            <a:endParaRPr dirty="0"/>
          </a:p>
        </p:txBody>
      </p:sp>
      <p:sp>
        <p:nvSpPr>
          <p:cNvPr id="540" name="Google Shape;540;p16: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17: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latin typeface="Calibri"/>
                <a:ea typeface="Calibri"/>
                <a:cs typeface="Calibri"/>
                <a:sym typeface="Calibri"/>
              </a:rPr>
              <a:t>じゃあ，これは何でしょう（待ってからクリック）。</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これは，集めてパックに入れた牛乳を，トラックで町に運んでいるところ。こうやって一緒に運べば，車のガソリン代も安くなる。</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プリントに記入をうながす</a:t>
            </a:r>
            <a:endParaRPr>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組合にはこうやって，集めて，加工して，一緒に売ることで，早くたくさん生産できるようになったんですね。</a:t>
            </a:r>
            <a:endParaRPr>
              <a:latin typeface="Calibri"/>
              <a:ea typeface="Calibri"/>
              <a:cs typeface="Calibri"/>
              <a:sym typeface="Calibri"/>
            </a:endParaRPr>
          </a:p>
        </p:txBody>
      </p:sp>
      <p:sp>
        <p:nvSpPr>
          <p:cNvPr id="555" name="Google Shape;555;p17: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18: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じゃあ，食料生産がどう変わったかをここでまとめましょう。</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1970年代にインドでは牛乳の生産がすごく増えた。その理由は何か。</a:t>
            </a:r>
            <a:endParaRPr dirty="0"/>
          </a:p>
          <a:p>
            <a:pPr marL="0" lvl="0" indent="0" algn="l" rtl="0">
              <a:spcBef>
                <a:spcPts val="0"/>
              </a:spcBef>
              <a:spcAft>
                <a:spcPts val="0"/>
              </a:spcAft>
              <a:buNone/>
            </a:pPr>
            <a:r>
              <a:rPr lang="ja-JP" dirty="0"/>
              <a:t>一つは品種改良，もう一つは協同組合でしたね。この２つの方法，技術の変化で，生産がとても大きく変わったので，２つのことを合わせて，「白い革命」と呼んでいる。あとで教科書も確認しておいて。</a:t>
            </a:r>
            <a:endParaRPr dirty="0"/>
          </a:p>
          <a:p>
            <a:pPr marL="0" lvl="0" indent="0" algn="l" rtl="0">
              <a:spcBef>
                <a:spcPts val="0"/>
              </a:spcBef>
              <a:spcAft>
                <a:spcPts val="0"/>
              </a:spcAft>
              <a:buNone/>
            </a:pPr>
            <a:r>
              <a:rPr lang="ja-JP" dirty="0"/>
              <a:t>革命は，社会が大きく変わること。</a:t>
            </a:r>
            <a:endParaRPr dirty="0"/>
          </a:p>
          <a:p>
            <a:pPr marL="0" lvl="0" indent="0" algn="l" rtl="0">
              <a:spcBef>
                <a:spcPts val="0"/>
              </a:spcBef>
              <a:spcAft>
                <a:spcPts val="0"/>
              </a:spcAft>
              <a:buNone/>
            </a:pPr>
            <a:r>
              <a:rPr lang="ja-JP" dirty="0"/>
              <a:t>牛乳生産の革命だから，「白い」革命。</a:t>
            </a:r>
            <a:endParaRPr dirty="0"/>
          </a:p>
          <a:p>
            <a:pPr marL="0" lvl="0" indent="0" algn="l" rtl="0">
              <a:spcBef>
                <a:spcPts val="0"/>
              </a:spcBef>
              <a:spcAft>
                <a:spcPts val="0"/>
              </a:spcAft>
              <a:buNone/>
            </a:pPr>
            <a:r>
              <a:rPr lang="ja-JP" dirty="0"/>
              <a:t>プリントで，白い革命の説明文をつくってみる。すでに⑥，⑧，⑨，⑩は，プリントに記入しているので，それらを組み合わせて文をつくらせる。</a:t>
            </a:r>
            <a:endParaRPr dirty="0"/>
          </a:p>
          <a:p>
            <a:pPr marL="0" lvl="0" indent="0" algn="l" rtl="0">
              <a:spcBef>
                <a:spcPts val="0"/>
              </a:spcBef>
              <a:spcAft>
                <a:spcPts val="0"/>
              </a:spcAft>
              <a:buNone/>
            </a:pPr>
            <a:endParaRPr dirty="0"/>
          </a:p>
        </p:txBody>
      </p:sp>
      <p:sp>
        <p:nvSpPr>
          <p:cNvPr id="583" name="Google Shape;583;p18: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19: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latin typeface="Calibri"/>
                <a:ea typeface="Calibri"/>
                <a:cs typeface="Calibri"/>
                <a:sym typeface="Calibri"/>
              </a:rPr>
              <a:t>最後に授業テーマへの答え。</a:t>
            </a:r>
            <a:endParaRPr dirty="0">
              <a:latin typeface="Calibri"/>
              <a:ea typeface="Calibri"/>
              <a:cs typeface="Calibri"/>
              <a:sym typeface="Calibri"/>
            </a:endParaRPr>
          </a:p>
          <a:p>
            <a:pPr marL="0" lvl="0" indent="0" algn="l" rtl="0">
              <a:spcBef>
                <a:spcPts val="0"/>
              </a:spcBef>
              <a:spcAft>
                <a:spcPts val="0"/>
              </a:spcAft>
              <a:buNone/>
            </a:pPr>
            <a:r>
              <a:rPr lang="ja-JP" dirty="0">
                <a:latin typeface="Calibri"/>
                <a:ea typeface="Calibri"/>
                <a:cs typeface="Calibri"/>
                <a:sym typeface="Calibri"/>
              </a:rPr>
              <a:t>ここは，自分の言葉でまとめるのがベスト。</a:t>
            </a:r>
            <a:endParaRPr dirty="0">
              <a:latin typeface="Calibri"/>
              <a:ea typeface="Calibri"/>
              <a:cs typeface="Calibri"/>
              <a:sym typeface="Calibri"/>
            </a:endParaRPr>
          </a:p>
          <a:p>
            <a:pPr marL="0" lvl="0" indent="0" algn="l" rtl="0">
              <a:spcBef>
                <a:spcPts val="0"/>
              </a:spcBef>
              <a:spcAft>
                <a:spcPts val="0"/>
              </a:spcAft>
              <a:buNone/>
            </a:pPr>
            <a:r>
              <a:rPr lang="ja-JP" dirty="0">
                <a:latin typeface="Calibri"/>
                <a:ea typeface="Calibri"/>
                <a:cs typeface="Calibri"/>
                <a:sym typeface="Calibri"/>
              </a:rPr>
              <a:t>この作業に十分に時間をとれるように全体の時間調整をする。</a:t>
            </a:r>
            <a:endParaRPr dirty="0">
              <a:latin typeface="Calibri"/>
              <a:ea typeface="Calibri"/>
              <a:cs typeface="Calibri"/>
              <a:sym typeface="Calibri"/>
            </a:endParaRPr>
          </a:p>
          <a:p>
            <a:pPr marL="0" lvl="0" indent="0" algn="l" rtl="0">
              <a:spcBef>
                <a:spcPts val="0"/>
              </a:spcBef>
              <a:spcAft>
                <a:spcPts val="0"/>
              </a:spcAft>
              <a:buNone/>
            </a:pPr>
            <a:r>
              <a:rPr lang="ja-JP">
                <a:latin typeface="Calibri"/>
                <a:ea typeface="Calibri"/>
                <a:cs typeface="Calibri"/>
                <a:sym typeface="Calibri"/>
              </a:rPr>
              <a:t>声掛けして支援する。</a:t>
            </a:r>
            <a:endParaRPr dirty="0">
              <a:latin typeface="Calibri"/>
              <a:ea typeface="Calibri"/>
              <a:cs typeface="Calibri"/>
              <a:sym typeface="Calibri"/>
            </a:endParaRPr>
          </a:p>
          <a:p>
            <a:pPr marL="0" lvl="0" indent="0" algn="l" rtl="0">
              <a:spcBef>
                <a:spcPts val="0"/>
              </a:spcBef>
              <a:spcAft>
                <a:spcPts val="0"/>
              </a:spcAft>
              <a:buNone/>
            </a:pPr>
            <a:r>
              <a:rPr lang="ja-JP" dirty="0">
                <a:latin typeface="Calibri"/>
                <a:ea typeface="Calibri"/>
                <a:cs typeface="Calibri"/>
                <a:sym typeface="Calibri"/>
              </a:rPr>
              <a:t>プリントにすでに書いてある言葉を使って説明できる（評価基準：思考力，表現力）</a:t>
            </a:r>
            <a:endParaRPr dirty="0">
              <a:latin typeface="Calibri"/>
              <a:ea typeface="Calibri"/>
              <a:cs typeface="Calibri"/>
              <a:sym typeface="Calibri"/>
            </a:endParaRPr>
          </a:p>
        </p:txBody>
      </p:sp>
      <p:sp>
        <p:nvSpPr>
          <p:cNvPr id="603" name="Google Shape;603;p19: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3: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地図の色の説明をする。アメリカとインドがどこかわからない生徒もいることを念頭に，地図帳をみることを促す。この段階ではインドとアメリカどちらが1位かはまだわからないことに留意し，次のスライドで明かすことを意識する。</a:t>
            </a:r>
            <a:endParaRPr dirty="0"/>
          </a:p>
        </p:txBody>
      </p:sp>
      <p:sp>
        <p:nvSpPr>
          <p:cNvPr id="257" name="Google Shape;257;p3: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4: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latin typeface="Arial"/>
                <a:ea typeface="Arial"/>
                <a:cs typeface="Arial"/>
                <a:sym typeface="Arial"/>
              </a:rPr>
              <a:t>まず，図の説明をする。横軸に国，縦軸に牛乳の生産量，それぞれの棒は，国ごとの生産量を指している。アメリカとインドはほとんど同じだが，インドが少し多いことを示す。</a:t>
            </a:r>
            <a:endParaRPr/>
          </a:p>
          <a:p>
            <a:pPr marL="0" lvl="0" indent="0" algn="l" rtl="0">
              <a:spcBef>
                <a:spcPts val="0"/>
              </a:spcBef>
              <a:spcAft>
                <a:spcPts val="0"/>
              </a:spcAft>
              <a:buNone/>
            </a:pPr>
            <a:r>
              <a:rPr lang="ja-JP">
                <a:latin typeface="Arial"/>
                <a:ea typeface="Arial"/>
                <a:cs typeface="Arial"/>
                <a:sym typeface="Arial"/>
              </a:rPr>
              <a:t>・「約</a:t>
            </a:r>
            <a:r>
              <a:rPr lang="ja-JP"/>
              <a:t>1.08</a:t>
            </a:r>
            <a:r>
              <a:rPr lang="ja-JP">
                <a:latin typeface="Arial"/>
                <a:ea typeface="Arial"/>
                <a:cs typeface="Arial"/>
                <a:sym typeface="Arial"/>
              </a:rPr>
              <a:t>億トン」を理解できない可能性があるため、「</a:t>
            </a:r>
            <a:r>
              <a:rPr lang="ja-JP"/>
              <a:t>1</a:t>
            </a:r>
            <a:r>
              <a:rPr lang="ja-JP">
                <a:latin typeface="Arial"/>
                <a:ea typeface="Arial"/>
                <a:cs typeface="Arial"/>
                <a:sym typeface="Arial"/>
              </a:rPr>
              <a:t>億トンぐらい」等の説明が必要。</a:t>
            </a:r>
            <a:endParaRPr/>
          </a:p>
          <a:p>
            <a:pPr marL="0" lvl="0" indent="0" algn="l" rtl="0">
              <a:spcBef>
                <a:spcPts val="0"/>
              </a:spcBef>
              <a:spcAft>
                <a:spcPts val="0"/>
              </a:spcAft>
              <a:buNone/>
            </a:pPr>
            <a:r>
              <a:rPr lang="ja-JP"/>
              <a:t>・「牛乳の生産量世界1位＝インド」という意外性を持たせたい</a:t>
            </a:r>
            <a:endParaRPr/>
          </a:p>
        </p:txBody>
      </p:sp>
      <p:sp>
        <p:nvSpPr>
          <p:cNvPr id="272" name="Google Shape;272;p4: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5: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latin typeface="Calibri"/>
                <a:ea typeface="Calibri"/>
                <a:cs typeface="Calibri"/>
                <a:sym typeface="Calibri"/>
              </a:rPr>
              <a:t>中心発問　プリントの①に国名を記入させる。なぜ，多いのか，と聞いてから発言させて，まちがっていてもよいので，考えたことをプリントの四角枠に書くようにううながす。かけたら，きょうの授業では２つのみかた，いんどのたべものや，そのつくりかたに注目して考えることをはっきり伝える。</a:t>
            </a:r>
            <a:endParaRPr>
              <a:latin typeface="Calibri"/>
              <a:ea typeface="Calibri"/>
              <a:cs typeface="Calibri"/>
              <a:sym typeface="Calibri"/>
            </a:endParaRPr>
          </a:p>
        </p:txBody>
      </p:sp>
      <p:sp>
        <p:nvSpPr>
          <p:cNvPr id="287" name="Google Shape;287;p5: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6: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t>まずは上の写真をみせて，きづいたことを発言させる。ひだりうえの料理はカリフラワーやオクラ，ナスなど野菜の料理であることをきづかせる。</a:t>
            </a:r>
            <a:endParaRPr/>
          </a:p>
          <a:p>
            <a:pPr marL="0" lvl="0" indent="0" algn="l" rtl="0">
              <a:spcBef>
                <a:spcPts val="0"/>
              </a:spcBef>
              <a:spcAft>
                <a:spcPts val="0"/>
              </a:spcAft>
              <a:buNone/>
            </a:pPr>
            <a:r>
              <a:rPr lang="ja-JP"/>
              <a:t>きづいたところで，アニメーション１：インドの人口の20％がベジタリアン。ベジタリアンってなに？日本語では，菜食主義者という。漢字を大きく黒板に書く。プリントに書かせる</a:t>
            </a:r>
            <a:endParaRPr/>
          </a:p>
          <a:p>
            <a:pPr marL="0" lvl="0" indent="0" algn="l" rtl="0">
              <a:spcBef>
                <a:spcPts val="0"/>
              </a:spcBef>
              <a:spcAft>
                <a:spcPts val="0"/>
              </a:spcAft>
              <a:buNone/>
            </a:pPr>
            <a:r>
              <a:rPr lang="ja-JP"/>
              <a:t>次にアニメーション２　乳製品の写真をだす。インドの生徒に，どんな食べ物かを説明してもらう。できなかったら，先生が補足。パニールはチーズ，ライタはヨーグルトのサラダ（西インド），チャイはミルクティー，ラッシーはヨーグルトドリンク。</a:t>
            </a:r>
            <a:endParaRPr/>
          </a:p>
          <a:p>
            <a:pPr marL="0" lvl="0" indent="0" algn="l" rtl="0">
              <a:spcBef>
                <a:spcPts val="0"/>
              </a:spcBef>
              <a:spcAft>
                <a:spcPts val="0"/>
              </a:spcAft>
              <a:buNone/>
            </a:pPr>
            <a:r>
              <a:rPr lang="ja-JP"/>
              <a:t>説明おわったら，アニメーション３：これらをまとめて，乳製品という。漢字を大きく書く。プリントに書かせる。</a:t>
            </a:r>
            <a:endParaRPr/>
          </a:p>
        </p:txBody>
      </p:sp>
      <p:sp>
        <p:nvSpPr>
          <p:cNvPr id="298" name="Google Shape;298;p6: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7: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7: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t>特徴をまとめて，その理由を考えさせる。手を挙げて答えてもらう。生徒が予想を言ったら，アニメーションで「宗教との関係を考えてみよう」を出す。そしてこのスライドで，「インドで信じている人が多い宗教ってなんだっけ？</a:t>
            </a:r>
            <a:endParaRPr/>
          </a:p>
          <a:p>
            <a:pPr marL="0" lvl="0" indent="0" algn="l" rtl="0">
              <a:spcBef>
                <a:spcPts val="0"/>
              </a:spcBef>
              <a:spcAft>
                <a:spcPts val="0"/>
              </a:spcAft>
              <a:buNone/>
            </a:pPr>
            <a:r>
              <a:rPr lang="ja-JP"/>
              <a:t>」と質問して思い出させる。</a:t>
            </a:r>
            <a:endParaRPr/>
          </a:p>
        </p:txBody>
      </p:sp>
      <p:sp>
        <p:nvSpPr>
          <p:cNvPr id="328" name="Google Shape;328;p7: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8: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8: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a:t>これは既習事項なのでさっとすませる。</a:t>
            </a:r>
            <a:endParaRPr/>
          </a:p>
          <a:p>
            <a:pPr marL="0" lvl="0" indent="0" algn="l" rtl="0">
              <a:spcBef>
                <a:spcPts val="0"/>
              </a:spcBef>
              <a:spcAft>
                <a:spcPts val="0"/>
              </a:spcAft>
              <a:buNone/>
            </a:pPr>
            <a:r>
              <a:rPr lang="ja-JP"/>
              <a:t>円グラフを説明し，イスラム教が14%いることを示したのちに，最も人口割合が大きい宗教を充てさせる。意見がでたら，アニメーションで示す。</a:t>
            </a:r>
            <a:endParaRPr/>
          </a:p>
        </p:txBody>
      </p:sp>
      <p:sp>
        <p:nvSpPr>
          <p:cNvPr id="353" name="Google Shape;353;p8: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9: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ここはじっくりと，全員が理解できるようにすすめる。</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まず絵の説明。インドで描かれた絵である。これをみせて，気づいたことを発言させる。</a:t>
            </a:r>
            <a:endParaRPr dirty="0"/>
          </a:p>
          <a:p>
            <a:pPr marL="0" lvl="0" indent="0" algn="l" rtl="0">
              <a:spcBef>
                <a:spcPts val="0"/>
              </a:spcBef>
              <a:spcAft>
                <a:spcPts val="0"/>
              </a:spcAft>
              <a:buNone/>
            </a:pPr>
            <a:r>
              <a:rPr lang="ja-JP" dirty="0"/>
              <a:t>中央はヒンドゥーの神様「クリシュナ」，周りは牛。アクセサリーで飾っている。お互いを大事にしている様子。などが出てくるとよい。中央の人が誰か，インドの生徒に教えてもらってもよい。</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次にアニメーション１殺傷の禁忌</a:t>
            </a:r>
            <a:endParaRPr dirty="0"/>
          </a:p>
          <a:p>
            <a:pPr marL="0" lvl="0" indent="0" algn="l" rtl="0">
              <a:spcBef>
                <a:spcPts val="0"/>
              </a:spcBef>
              <a:spcAft>
                <a:spcPts val="0"/>
              </a:spcAft>
              <a:buNone/>
            </a:pPr>
            <a:r>
              <a:rPr lang="ja-JP" dirty="0"/>
              <a:t>ヒンドゥー教では，ヒトも動物も神がつくったものであり，それを殺してはならないため，肉を食べないということを説明する。「ベダ」とはキリスト教の聖書のようなもの。宗教の教え。ヒンドゥー教をプリント④に記入</a:t>
            </a:r>
            <a:endParaRPr dirty="0"/>
          </a:p>
          <a:p>
            <a:pPr marL="0" lvl="0" indent="0" algn="l" rtl="0">
              <a:spcBef>
                <a:spcPts val="0"/>
              </a:spcBef>
              <a:spcAft>
                <a:spcPts val="0"/>
              </a:spcAft>
              <a:buNone/>
            </a:pPr>
            <a:r>
              <a:rPr lang="ja-JP" dirty="0"/>
              <a:t>次にアニメーション２　牛が神聖な動物</a:t>
            </a:r>
            <a:endParaRPr dirty="0"/>
          </a:p>
          <a:p>
            <a:pPr marL="0" lvl="0" indent="0" algn="l" rtl="0">
              <a:spcBef>
                <a:spcPts val="0"/>
              </a:spcBef>
              <a:spcAft>
                <a:spcPts val="0"/>
              </a:spcAft>
              <a:buNone/>
            </a:pPr>
            <a:r>
              <a:rPr lang="ja-JP" dirty="0"/>
              <a:t>クリシュナは牛を守る神様で，牛はとくに大事な動物。牛を傷つけることは，地球も人間も傷つけること。殺すのではなく，（アニメ）一緒に生きて，牛乳をもらう，という考え方がヒンドゥー教にはあることを確認する。牛をプリント⑤に記入</a:t>
            </a:r>
            <a:endParaRPr dirty="0"/>
          </a:p>
        </p:txBody>
      </p:sp>
      <p:sp>
        <p:nvSpPr>
          <p:cNvPr id="374" name="Google Shape;374;p9: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0:notes"/>
          <p:cNvSpPr txBox="1">
            <a:spLocks noGrp="1"/>
          </p:cNvSpPr>
          <p:nvPr>
            <p:ph type="body" idx="1"/>
          </p:nvPr>
        </p:nvSpPr>
        <p:spPr>
          <a:xfrm>
            <a:off x="709930" y="4925407"/>
            <a:ext cx="5679440" cy="4029879"/>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r>
              <a:rPr lang="ja-JP" dirty="0"/>
              <a:t>インドで牛乳生産が多いもう一つの理由，食料生産の変化をみていく</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グラフの読み方を説明。横軸が年，縦軸が生産した牛や水牛のミルクの量で，1961年から2022年まで毎年，生産量がどう変わったかを国ごとに示している。</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問いかけ１）どれがインドで，どれがアメリカかを指したのちに，インドの特徴を発言させる。</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インドがどの国よりも増えている，という意見がでたら，問いかけ２）いつごろからふえたかを発言させる。発言がでてきたら，黒板で赤いチョークを使って1970年代に〇をつける。</a:t>
            </a:r>
            <a:endParaRPr dirty="0"/>
          </a:p>
        </p:txBody>
      </p:sp>
      <p:sp>
        <p:nvSpPr>
          <p:cNvPr id="389" name="Google Shape;389;p10:notes"/>
          <p:cNvSpPr txBox="1">
            <a:spLocks noGrp="1"/>
          </p:cNvSpPr>
          <p:nvPr>
            <p:ph type="sldNum" idx="12"/>
          </p:nvPr>
        </p:nvSpPr>
        <p:spPr>
          <a:xfrm>
            <a:off x="4021294" y="9721107"/>
            <a:ext cx="3076363" cy="513507"/>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67"/>
        <p:cNvGrpSpPr/>
        <p:nvPr/>
      </p:nvGrpSpPr>
      <p:grpSpPr>
        <a:xfrm>
          <a:off x="0" y="0"/>
          <a:ext cx="0" cy="0"/>
          <a:chOff x="0" y="0"/>
          <a:chExt cx="0" cy="0"/>
        </a:xfrm>
      </p:grpSpPr>
      <p:sp>
        <p:nvSpPr>
          <p:cNvPr id="168" name="Google Shape;16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77"/>
        <p:cNvGrpSpPr/>
        <p:nvPr/>
      </p:nvGrpSpPr>
      <p:grpSpPr>
        <a:xfrm>
          <a:off x="0" y="0"/>
          <a:ext cx="0" cy="0"/>
          <a:chOff x="0" y="0"/>
          <a:chExt cx="0" cy="0"/>
        </a:xfrm>
      </p:grpSpPr>
      <p:sp>
        <p:nvSpPr>
          <p:cNvPr id="178" name="Google Shape;178;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0" name="Google Shape;18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83"/>
        <p:cNvGrpSpPr/>
        <p:nvPr/>
      </p:nvGrpSpPr>
      <p:grpSpPr>
        <a:xfrm>
          <a:off x="0" y="0"/>
          <a:ext cx="0" cy="0"/>
          <a:chOff x="0" y="0"/>
          <a:chExt cx="0" cy="0"/>
        </a:xfrm>
      </p:grpSpPr>
      <p:sp>
        <p:nvSpPr>
          <p:cNvPr id="184" name="Google Shape;184;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86" name="Google Shape;18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89"/>
        <p:cNvGrpSpPr/>
        <p:nvPr/>
      </p:nvGrpSpPr>
      <p:grpSpPr>
        <a:xfrm>
          <a:off x="0" y="0"/>
          <a:ext cx="0" cy="0"/>
          <a:chOff x="0" y="0"/>
          <a:chExt cx="0" cy="0"/>
        </a:xfrm>
      </p:grpSpPr>
      <p:sp>
        <p:nvSpPr>
          <p:cNvPr id="190" name="Google Shape;19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96"/>
        <p:cNvGrpSpPr/>
        <p:nvPr/>
      </p:nvGrpSpPr>
      <p:grpSpPr>
        <a:xfrm>
          <a:off x="0" y="0"/>
          <a:ext cx="0" cy="0"/>
          <a:chOff x="0" y="0"/>
          <a:chExt cx="0" cy="0"/>
        </a:xfrm>
      </p:grpSpPr>
      <p:sp>
        <p:nvSpPr>
          <p:cNvPr id="197" name="Google Shape;197;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05"/>
        <p:cNvGrpSpPr/>
        <p:nvPr/>
      </p:nvGrpSpPr>
      <p:grpSpPr>
        <a:xfrm>
          <a:off x="0" y="0"/>
          <a:ext cx="0" cy="0"/>
          <a:chOff x="0" y="0"/>
          <a:chExt cx="0" cy="0"/>
        </a:xfrm>
      </p:grpSpPr>
      <p:sp>
        <p:nvSpPr>
          <p:cNvPr id="206" name="Google Shape;20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3" name="Google Shape;213;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4" name="Google Shape;21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217"/>
        <p:cNvGrpSpPr/>
        <p:nvPr/>
      </p:nvGrpSpPr>
      <p:grpSpPr>
        <a:xfrm>
          <a:off x="0" y="0"/>
          <a:ext cx="0" cy="0"/>
          <a:chOff x="0" y="0"/>
          <a:chExt cx="0" cy="0"/>
        </a:xfrm>
      </p:grpSpPr>
      <p:sp>
        <p:nvSpPr>
          <p:cNvPr id="218" name="Google Shape;218;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43"/>
          <p:cNvSpPr>
            <a:spLocks noGrp="1"/>
          </p:cNvSpPr>
          <p:nvPr>
            <p:ph type="pic" idx="2"/>
          </p:nvPr>
        </p:nvSpPr>
        <p:spPr>
          <a:xfrm>
            <a:off x="5183188" y="987425"/>
            <a:ext cx="6172200" cy="4873625"/>
          </a:xfrm>
          <a:prstGeom prst="rect">
            <a:avLst/>
          </a:prstGeom>
          <a:noFill/>
          <a:ln>
            <a:noFill/>
          </a:ln>
        </p:spPr>
      </p:sp>
      <p:sp>
        <p:nvSpPr>
          <p:cNvPr id="220" name="Google Shape;220;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224"/>
        <p:cNvGrpSpPr/>
        <p:nvPr/>
      </p:nvGrpSpPr>
      <p:grpSpPr>
        <a:xfrm>
          <a:off x="0" y="0"/>
          <a:ext cx="0" cy="0"/>
          <a:chOff x="0" y="0"/>
          <a:chExt cx="0" cy="0"/>
        </a:xfrm>
      </p:grpSpPr>
      <p:sp>
        <p:nvSpPr>
          <p:cNvPr id="225" name="Google Shape;22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230"/>
        <p:cNvGrpSpPr/>
        <p:nvPr/>
      </p:nvGrpSpPr>
      <p:grpSpPr>
        <a:xfrm>
          <a:off x="0" y="0"/>
          <a:ext cx="0" cy="0"/>
          <a:chOff x="0" y="0"/>
          <a:chExt cx="0" cy="0"/>
        </a:xfrm>
      </p:grpSpPr>
      <p:sp>
        <p:nvSpPr>
          <p:cNvPr id="231" name="Google Shape;231;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54"/>
        <p:cNvGrpSpPr/>
        <p:nvPr/>
      </p:nvGrpSpPr>
      <p:grpSpPr>
        <a:xfrm>
          <a:off x="0" y="0"/>
          <a:ext cx="0" cy="0"/>
          <a:chOff x="0" y="0"/>
          <a:chExt cx="0" cy="0"/>
        </a:xfrm>
      </p:grpSpPr>
      <p:sp>
        <p:nvSpPr>
          <p:cNvPr id="55" name="Google Shape;5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a:spLocks noGrp="1"/>
          </p:cNvSpPr>
          <p:nvPr>
            <p:ph type="pic" idx="2"/>
          </p:nvPr>
        </p:nvSpPr>
        <p:spPr>
          <a:xfrm>
            <a:off x="5183188" y="987425"/>
            <a:ext cx="6172200" cy="4873625"/>
          </a:xfrm>
          <a:prstGeom prst="rect">
            <a:avLst/>
          </a:prstGeom>
          <a:noFill/>
          <a:ln>
            <a:noFill/>
          </a:ln>
        </p:spPr>
      </p:sp>
      <p:sp>
        <p:nvSpPr>
          <p:cNvPr id="68" name="Google Shape;68;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4" name="Google Shape;16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5" name="Google Shape;16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6" name="Google Shape;16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globalnote.jp/post-15240.html" TargetMode="Externa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5" name="図 4" descr="屋外, 草, ウシ, 立つ が含まれている画像&#10;&#10;AI によって生成されたコンテンツは間違っている可能性があります。">
            <a:extLst>
              <a:ext uri="{FF2B5EF4-FFF2-40B4-BE49-F238E27FC236}">
                <a16:creationId xmlns:a16="http://schemas.microsoft.com/office/drawing/2014/main" id="{24F3A6B6-08FB-B3F4-D6CE-DA40C01B8F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7822" cy="6858000"/>
          </a:xfrm>
          <a:prstGeom prst="rect">
            <a:avLst/>
          </a:prstGeom>
        </p:spPr>
      </p:pic>
      <p:sp>
        <p:nvSpPr>
          <p:cNvPr id="243" name="Google Shape;243;p1"/>
          <p:cNvSpPr txBox="1">
            <a:spLocks noGrp="1"/>
          </p:cNvSpPr>
          <p:nvPr>
            <p:ph type="ctrTitle"/>
          </p:nvPr>
        </p:nvSpPr>
        <p:spPr>
          <a:xfrm>
            <a:off x="-76200" y="0"/>
            <a:ext cx="12268200" cy="2416225"/>
          </a:xfrm>
          <a:prstGeom prst="rect">
            <a:avLst/>
          </a:prstGeom>
          <a:solidFill>
            <a:srgbClr val="F2F2F2">
              <a:alpha val="56000"/>
            </a:srgbClr>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Font typeface="Arial"/>
              <a:buNone/>
            </a:pPr>
            <a:r>
              <a:rPr lang="ja-JP" altLang="en-US" sz="1600" b="1" dirty="0">
                <a:solidFill>
                  <a:schemeClr val="tx1"/>
                </a:solidFill>
                <a:latin typeface="Arial"/>
                <a:ea typeface="Arial"/>
                <a:cs typeface="Arial"/>
                <a:sym typeface="Arial"/>
              </a:rPr>
              <a:t>　　　　　　　　　</a:t>
            </a:r>
            <a:r>
              <a:rPr lang="ja-JP" sz="1600" b="1" dirty="0">
                <a:solidFill>
                  <a:schemeClr val="tx1"/>
                </a:solidFill>
                <a:latin typeface="Arial"/>
                <a:ea typeface="Arial"/>
                <a:cs typeface="Arial"/>
                <a:sym typeface="Arial"/>
              </a:rPr>
              <a:t>しょくぶんか　　 　　しょくりょうせいさん</a:t>
            </a:r>
            <a:r>
              <a:rPr lang="ja-JP" altLang="en-US" sz="1600" b="1" dirty="0">
                <a:solidFill>
                  <a:schemeClr val="tx1"/>
                </a:solidFill>
                <a:latin typeface="Arial"/>
                <a:ea typeface="Arial"/>
                <a:cs typeface="Arial"/>
                <a:sym typeface="Arial"/>
              </a:rPr>
              <a:t>　</a:t>
            </a:r>
            <a:r>
              <a:rPr lang="ja-JP" sz="1600" b="1" dirty="0">
                <a:solidFill>
                  <a:schemeClr val="tx1"/>
                </a:solidFill>
                <a:latin typeface="Arial"/>
                <a:ea typeface="Arial"/>
                <a:cs typeface="Arial"/>
                <a:sym typeface="Arial"/>
              </a:rPr>
              <a:t>へんか</a:t>
            </a:r>
            <a:br>
              <a:rPr lang="ja-JP" sz="2100" b="1" dirty="0">
                <a:solidFill>
                  <a:schemeClr val="tx1"/>
                </a:solidFill>
              </a:rPr>
            </a:br>
            <a:r>
              <a:rPr lang="ja-JP" sz="3600" b="1" dirty="0">
                <a:solidFill>
                  <a:schemeClr val="tx1"/>
                </a:solidFill>
                <a:latin typeface="Arial"/>
                <a:ea typeface="Arial"/>
                <a:cs typeface="Arial"/>
                <a:sym typeface="Arial"/>
              </a:rPr>
              <a:t>インドの食文化と食糧生産の変化</a:t>
            </a:r>
            <a:br>
              <a:rPr lang="ja-JP" sz="2100" dirty="0">
                <a:solidFill>
                  <a:schemeClr val="tx1"/>
                </a:solidFill>
              </a:rPr>
            </a:br>
            <a:r>
              <a:rPr lang="ja-JP" sz="2400" dirty="0">
                <a:solidFill>
                  <a:schemeClr val="tx1"/>
                </a:solidFill>
              </a:rPr>
              <a:t>Food culture and change in food production in India</a:t>
            </a:r>
            <a:br>
              <a:rPr lang="ja-JP" sz="2400" dirty="0">
                <a:solidFill>
                  <a:schemeClr val="tx1"/>
                </a:solidFill>
              </a:rPr>
            </a:br>
            <a:r>
              <a:rPr lang="ja-JP" sz="3600" dirty="0">
                <a:solidFill>
                  <a:schemeClr val="tx1"/>
                </a:solidFill>
              </a:rPr>
              <a:t>វប្បធម៌អាហារ និងការផ្លាស់ប្តូរផលិតកម្មអាហារនៅប្រទេសឥណ្ឌា</a:t>
            </a:r>
            <a:br>
              <a:rPr lang="ja-JP" sz="2400" dirty="0">
                <a:solidFill>
                  <a:schemeClr val="tx1"/>
                </a:solidFill>
              </a:rPr>
            </a:br>
            <a:r>
              <a:rPr lang="ja-JP" sz="2400" dirty="0">
                <a:solidFill>
                  <a:schemeClr val="tx1"/>
                </a:solidFill>
                <a:latin typeface="Times New Roman"/>
                <a:ea typeface="Times New Roman"/>
                <a:cs typeface="Times New Roman"/>
                <a:sym typeface="Times New Roman"/>
              </a:rPr>
              <a:t>Văn hóa ẩm thực và sự thay đổi trong sản xuất thực phẩm ở Ấn Độ</a:t>
            </a:r>
            <a:br>
              <a:rPr lang="ja-JP" sz="2400" dirty="0">
                <a:solidFill>
                  <a:schemeClr val="tx1"/>
                </a:solidFill>
                <a:latin typeface="Times New Roman"/>
                <a:ea typeface="Times New Roman"/>
                <a:cs typeface="Times New Roman"/>
                <a:sym typeface="Times New Roman"/>
              </a:rPr>
            </a:br>
            <a:r>
              <a:rPr lang="ja-JP" sz="2400" dirty="0">
                <a:solidFill>
                  <a:schemeClr val="tx1"/>
                </a:solidFill>
                <a:latin typeface="Times New Roman"/>
                <a:ea typeface="Times New Roman"/>
                <a:cs typeface="Times New Roman"/>
                <a:sym typeface="Times New Roman"/>
              </a:rPr>
              <a:t>Cultura comida y cambio en la producción de alimentos en la India</a:t>
            </a:r>
            <a:endParaRPr sz="2100" dirty="0">
              <a:solidFill>
                <a:schemeClr val="tx1"/>
              </a:solidFill>
              <a:latin typeface="Times New Roman"/>
              <a:ea typeface="Times New Roman"/>
              <a:cs typeface="Times New Roman"/>
              <a:sym typeface="Times New Roman"/>
            </a:endParaRPr>
          </a:p>
        </p:txBody>
      </p:sp>
      <p:sp>
        <p:nvSpPr>
          <p:cNvPr id="244" name="Google Shape;244;p1"/>
          <p:cNvSpPr txBox="1">
            <a:spLocks noGrp="1"/>
          </p:cNvSpPr>
          <p:nvPr>
            <p:ph type="subTitle" idx="1"/>
          </p:nvPr>
        </p:nvSpPr>
        <p:spPr>
          <a:xfrm>
            <a:off x="-1" y="6067425"/>
            <a:ext cx="10306051" cy="704394"/>
          </a:xfrm>
          <a:prstGeom prst="rect">
            <a:avLst/>
          </a:prstGeom>
          <a:solidFill>
            <a:schemeClr val="accent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None/>
            </a:pPr>
            <a:r>
              <a:rPr lang="ja-JP" dirty="0">
                <a:solidFill>
                  <a:schemeClr val="lt1"/>
                </a:solidFill>
                <a:latin typeface="UD デジタル 教科書体 N-R" panose="02020400000000000000" pitchFamily="17" charset="-128"/>
                <a:ea typeface="UD デジタル 教科書体 N-R" panose="02020400000000000000" pitchFamily="17" charset="-128"/>
                <a:sym typeface="Arial"/>
              </a:rPr>
              <a:t>ESD/多文化教育/地理総合/社会科地理分野「アジア州」/愛川高校モデル</a:t>
            </a:r>
            <a:endParaRPr dirty="0">
              <a:latin typeface="UD デジタル 教科書体 N-R" panose="02020400000000000000" pitchFamily="17" charset="-128"/>
              <a:ea typeface="UD デジタル 教科書体 N-R" panose="02020400000000000000" pitchFamily="17"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1"/>
          <p:cNvSpPr txBox="1">
            <a:spLocks noGrp="1"/>
          </p:cNvSpPr>
          <p:nvPr>
            <p:ph type="title"/>
          </p:nvPr>
        </p:nvSpPr>
        <p:spPr>
          <a:xfrm>
            <a:off x="994882" y="2554098"/>
            <a:ext cx="10741629"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Arial"/>
              <a:buNone/>
            </a:pPr>
            <a:r>
              <a:rPr lang="ja-JP" sz="6000" b="1">
                <a:latin typeface="Arial"/>
                <a:ea typeface="Arial"/>
                <a:cs typeface="Arial"/>
                <a:sym typeface="Arial"/>
              </a:rPr>
              <a:t>なぜ牛乳生産量が</a:t>
            </a:r>
            <a:br>
              <a:rPr lang="ja-JP" sz="6000" b="1">
                <a:latin typeface="Arial"/>
                <a:ea typeface="Arial"/>
                <a:cs typeface="Arial"/>
                <a:sym typeface="Arial"/>
              </a:rPr>
            </a:br>
            <a:br>
              <a:rPr lang="ja-JP" sz="6000" b="1">
                <a:latin typeface="Arial"/>
                <a:ea typeface="Arial"/>
                <a:cs typeface="Arial"/>
                <a:sym typeface="Arial"/>
              </a:rPr>
            </a:br>
            <a:r>
              <a:rPr lang="ja-JP" sz="6000" b="1">
                <a:latin typeface="Arial"/>
                <a:ea typeface="Arial"/>
                <a:cs typeface="Arial"/>
                <a:sym typeface="Arial"/>
              </a:rPr>
              <a:t>1970年ごろに増え始めたのか</a:t>
            </a:r>
            <a:endParaRPr/>
          </a:p>
        </p:txBody>
      </p:sp>
      <p:sp>
        <p:nvSpPr>
          <p:cNvPr id="408" name="Google Shape;408;p11"/>
          <p:cNvSpPr txBox="1"/>
          <p:nvPr/>
        </p:nvSpPr>
        <p:spPr>
          <a:xfrm>
            <a:off x="2588609" y="1323619"/>
            <a:ext cx="41999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dk1"/>
                </a:solidFill>
                <a:latin typeface="Arial"/>
                <a:ea typeface="Arial"/>
                <a:cs typeface="Arial"/>
                <a:sym typeface="Arial"/>
              </a:rPr>
              <a:t>ぎゅうにゅうせいさんりょう</a:t>
            </a:r>
            <a:endParaRPr/>
          </a:p>
        </p:txBody>
      </p:sp>
      <p:sp>
        <p:nvSpPr>
          <p:cNvPr id="409" name="Google Shape;409;p11"/>
          <p:cNvSpPr txBox="1"/>
          <p:nvPr/>
        </p:nvSpPr>
        <p:spPr>
          <a:xfrm>
            <a:off x="3172177" y="3179502"/>
            <a:ext cx="16674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dk1"/>
                </a:solidFill>
                <a:latin typeface="Arial"/>
                <a:ea typeface="Arial"/>
                <a:cs typeface="Arial"/>
                <a:sym typeface="Arial"/>
              </a:rPr>
              <a:t>ねん</a:t>
            </a:r>
            <a:endParaRPr/>
          </a:p>
        </p:txBody>
      </p:sp>
      <p:sp>
        <p:nvSpPr>
          <p:cNvPr id="410" name="Google Shape;410;p11"/>
          <p:cNvSpPr txBox="1"/>
          <p:nvPr/>
        </p:nvSpPr>
        <p:spPr>
          <a:xfrm>
            <a:off x="6193041" y="3179502"/>
            <a:ext cx="6477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dk1"/>
                </a:solidFill>
                <a:latin typeface="Arial"/>
                <a:ea typeface="Arial"/>
                <a:cs typeface="Arial"/>
                <a:sym typeface="Arial"/>
              </a:rPr>
              <a:t>ふ</a:t>
            </a:r>
            <a:endParaRPr/>
          </a:p>
        </p:txBody>
      </p:sp>
      <p:sp>
        <p:nvSpPr>
          <p:cNvPr id="411" name="Google Shape;411;p11"/>
          <p:cNvSpPr txBox="1"/>
          <p:nvPr/>
        </p:nvSpPr>
        <p:spPr>
          <a:xfrm>
            <a:off x="7456821" y="3179502"/>
            <a:ext cx="7373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Arial"/>
                <a:ea typeface="Arial"/>
                <a:cs typeface="Arial"/>
                <a:sym typeface="Arial"/>
              </a:rPr>
              <a:t>はじ</a:t>
            </a:r>
            <a:endParaRPr/>
          </a:p>
        </p:txBody>
      </p:sp>
      <p:sp>
        <p:nvSpPr>
          <p:cNvPr id="412" name="Google Shape;412;p11"/>
          <p:cNvSpPr txBox="1"/>
          <p:nvPr/>
        </p:nvSpPr>
        <p:spPr>
          <a:xfrm>
            <a:off x="106166" y="221162"/>
            <a:ext cx="116303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000">
                <a:solidFill>
                  <a:srgbClr val="3A7D22"/>
                </a:solidFill>
                <a:latin typeface="Arial"/>
                <a:ea typeface="Arial"/>
                <a:cs typeface="Arial"/>
                <a:sym typeface="Arial"/>
              </a:rPr>
              <a:t>２．食糧生産　しょくりょうせいさん</a:t>
            </a:r>
            <a:r>
              <a:rPr lang="ja-JP" sz="4000">
                <a:solidFill>
                  <a:schemeClr val="dk1"/>
                </a:solidFill>
                <a:latin typeface="Arial"/>
                <a:ea typeface="Arial"/>
                <a:cs typeface="Arial"/>
                <a:sym typeface="Arial"/>
              </a:rPr>
              <a:t>：どうやってふえた？</a:t>
            </a:r>
            <a:endParaRPr/>
          </a:p>
        </p:txBody>
      </p:sp>
      <p:grpSp>
        <p:nvGrpSpPr>
          <p:cNvPr id="413" name="Google Shape;413;p11"/>
          <p:cNvGrpSpPr/>
          <p:nvPr/>
        </p:nvGrpSpPr>
        <p:grpSpPr>
          <a:xfrm>
            <a:off x="1138033" y="4648475"/>
            <a:ext cx="9444242" cy="1688664"/>
            <a:chOff x="1138033" y="4648475"/>
            <a:chExt cx="8496728" cy="1688664"/>
          </a:xfrm>
        </p:grpSpPr>
        <p:sp>
          <p:nvSpPr>
            <p:cNvPr id="414" name="Google Shape;414;p11"/>
            <p:cNvSpPr txBox="1"/>
            <p:nvPr/>
          </p:nvSpPr>
          <p:spPr>
            <a:xfrm>
              <a:off x="1138033" y="4952144"/>
              <a:ext cx="849672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2-１．牛が変わる：</a:t>
              </a:r>
              <a:r>
                <a:rPr lang="ja-JP" sz="2800" dirty="0">
                  <a:solidFill>
                    <a:srgbClr val="3A7D22"/>
                  </a:solidFill>
                  <a:latin typeface="Arial"/>
                  <a:ea typeface="Arial"/>
                  <a:cs typeface="Arial"/>
                  <a:sym typeface="Arial"/>
                </a:rPr>
                <a:t>品種改良</a:t>
              </a:r>
              <a:r>
                <a:rPr lang="ja-JP" sz="2800" dirty="0">
                  <a:solidFill>
                    <a:schemeClr val="dk1"/>
                  </a:solidFill>
                  <a:latin typeface="Arial"/>
                  <a:ea typeface="Arial"/>
                  <a:cs typeface="Arial"/>
                  <a:sym typeface="Arial"/>
                </a:rPr>
                <a:t>（ひんしゅかいりょう）</a:t>
              </a: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ja-JP" sz="2800" dirty="0">
                  <a:solidFill>
                    <a:schemeClr val="dk1"/>
                  </a:solidFill>
                  <a:latin typeface="Arial"/>
                  <a:ea typeface="Arial"/>
                  <a:cs typeface="Arial"/>
                  <a:sym typeface="Arial"/>
                </a:rPr>
                <a:t>２-2．集めて売る：</a:t>
              </a:r>
              <a:r>
                <a:rPr lang="ja-JP" sz="2800" dirty="0">
                  <a:solidFill>
                    <a:srgbClr val="3A7D22"/>
                  </a:solidFill>
                  <a:latin typeface="Arial"/>
                  <a:ea typeface="Arial"/>
                  <a:cs typeface="Arial"/>
                  <a:sym typeface="Arial"/>
                </a:rPr>
                <a:t>協同組合</a:t>
              </a:r>
              <a:r>
                <a:rPr lang="ja-JP" sz="2800" dirty="0">
                  <a:solidFill>
                    <a:schemeClr val="dk1"/>
                  </a:solidFill>
                  <a:latin typeface="Arial"/>
                  <a:ea typeface="Arial"/>
                  <a:cs typeface="Arial"/>
                  <a:sym typeface="Arial"/>
                </a:rPr>
                <a:t>（きょうどうくみあい）</a:t>
              </a:r>
              <a:endParaRPr dirty="0"/>
            </a:p>
          </p:txBody>
        </p:sp>
        <p:sp>
          <p:nvSpPr>
            <p:cNvPr id="415" name="Google Shape;415;p11"/>
            <p:cNvSpPr txBox="1"/>
            <p:nvPr/>
          </p:nvSpPr>
          <p:spPr>
            <a:xfrm>
              <a:off x="2074353" y="4648475"/>
              <a:ext cx="19315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うし　　　か</a:t>
              </a:r>
              <a:endParaRPr/>
            </a:p>
          </p:txBody>
        </p:sp>
        <p:sp>
          <p:nvSpPr>
            <p:cNvPr id="416" name="Google Shape;416;p11"/>
            <p:cNvSpPr txBox="1"/>
            <p:nvPr/>
          </p:nvSpPr>
          <p:spPr>
            <a:xfrm>
              <a:off x="2028999" y="5534381"/>
              <a:ext cx="193154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あつ　　　う</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6" name="Google Shape;426;p12"/>
          <p:cNvGraphicFramePr/>
          <p:nvPr/>
        </p:nvGraphicFramePr>
        <p:xfrm>
          <a:off x="185737" y="4366016"/>
          <a:ext cx="10898175" cy="2021880"/>
        </p:xfrm>
        <a:graphic>
          <a:graphicData uri="http://schemas.openxmlformats.org/drawingml/2006/table">
            <a:tbl>
              <a:tblPr firstRow="1" bandRow="1">
                <a:noFill/>
                <a:tableStyleId>{27FCFB5B-C958-4D07-A6E7-B8F5303D6E7A}</a:tableStyleId>
              </a:tblPr>
              <a:tblGrid>
                <a:gridCol w="1968900">
                  <a:extLst>
                    <a:ext uri="{9D8B030D-6E8A-4147-A177-3AD203B41FA5}">
                      <a16:colId xmlns:a16="http://schemas.microsoft.com/office/drawing/2014/main" val="20000"/>
                    </a:ext>
                  </a:extLst>
                </a:gridCol>
                <a:gridCol w="4176300">
                  <a:extLst>
                    <a:ext uri="{9D8B030D-6E8A-4147-A177-3AD203B41FA5}">
                      <a16:colId xmlns:a16="http://schemas.microsoft.com/office/drawing/2014/main" val="20001"/>
                    </a:ext>
                  </a:extLst>
                </a:gridCol>
                <a:gridCol w="47529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ja-JP" sz="1800"/>
                        <a:t>インドの牛（ゼブー）</a:t>
                      </a:r>
                      <a:endParaRPr/>
                    </a:p>
                  </a:txBody>
                  <a:tcPr marL="91450" marR="91450" marT="45725" marB="45725"/>
                </a:tc>
                <a:tc>
                  <a:txBody>
                    <a:bodyPr/>
                    <a:lstStyle/>
                    <a:p>
                      <a:pPr marL="0" marR="0" lvl="0" indent="0" algn="l" rtl="0">
                        <a:spcBef>
                          <a:spcPts val="0"/>
                        </a:spcBef>
                        <a:spcAft>
                          <a:spcPts val="0"/>
                        </a:spcAft>
                        <a:buNone/>
                      </a:pPr>
                      <a:r>
                        <a:rPr lang="ja-JP" sz="1800"/>
                        <a:t>ヨーロッパの牛</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ja-JP" sz="1800">
                          <a:latin typeface="Arial"/>
                          <a:ea typeface="Arial"/>
                          <a:cs typeface="Arial"/>
                          <a:sym typeface="Arial"/>
                        </a:rPr>
                        <a:t>サイズ　size</a:t>
                      </a:r>
                      <a:endParaRPr sz="18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ja-JP" sz="1800">
                          <a:latin typeface="Arial"/>
                          <a:ea typeface="Arial"/>
                          <a:cs typeface="Arial"/>
                          <a:sym typeface="Arial"/>
                        </a:rPr>
                        <a:t>300kg くらい</a:t>
                      </a:r>
                      <a:endParaRPr/>
                    </a:p>
                  </a:txBody>
                  <a:tcPr marL="91450" marR="91450" marT="45725" marB="45725"/>
                </a:tc>
                <a:tc>
                  <a:txBody>
                    <a:bodyPr/>
                    <a:lstStyle/>
                    <a:p>
                      <a:pPr marL="0" marR="0" lvl="0" indent="0" algn="l" rtl="0">
                        <a:spcBef>
                          <a:spcPts val="0"/>
                        </a:spcBef>
                        <a:spcAft>
                          <a:spcPts val="0"/>
                        </a:spcAft>
                        <a:buNone/>
                      </a:pPr>
                      <a:r>
                        <a:rPr lang="ja-JP" sz="1800">
                          <a:latin typeface="Arial"/>
                          <a:ea typeface="Arial"/>
                          <a:cs typeface="Arial"/>
                          <a:sym typeface="Arial"/>
                        </a:rPr>
                        <a:t>650kgくらい</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ja-JP" sz="1800">
                          <a:latin typeface="Arial"/>
                          <a:ea typeface="Arial"/>
                          <a:cs typeface="Arial"/>
                          <a:sym typeface="Arial"/>
                        </a:rPr>
                        <a:t>強さ　strength</a:t>
                      </a:r>
                      <a:endParaRPr/>
                    </a:p>
                    <a:p>
                      <a:pPr marL="0" marR="0" lvl="0" indent="0" algn="l" rtl="0">
                        <a:spcBef>
                          <a:spcPts val="0"/>
                        </a:spcBef>
                        <a:spcAft>
                          <a:spcPts val="0"/>
                        </a:spcAft>
                        <a:buNone/>
                      </a:pPr>
                      <a:r>
                        <a:rPr lang="ja-JP" sz="1200">
                          <a:latin typeface="Arial"/>
                          <a:ea typeface="Arial"/>
                          <a:cs typeface="Arial"/>
                          <a:sym typeface="Arial"/>
                        </a:rPr>
                        <a:t>つよさ</a:t>
                      </a:r>
                      <a:endParaRPr/>
                    </a:p>
                  </a:txBody>
                  <a:tcPr marL="91450" marR="91450" marT="45725" marB="45725"/>
                </a:tc>
                <a:tc>
                  <a:txBody>
                    <a:bodyPr/>
                    <a:lstStyle/>
                    <a:p>
                      <a:pPr marL="0" marR="0" lvl="0" indent="0" algn="l" rtl="0">
                        <a:spcBef>
                          <a:spcPts val="0"/>
                        </a:spcBef>
                        <a:spcAft>
                          <a:spcPts val="0"/>
                        </a:spcAft>
                        <a:buNone/>
                      </a:pPr>
                      <a:r>
                        <a:rPr lang="ja-JP" sz="1800">
                          <a:latin typeface="Arial"/>
                          <a:ea typeface="Arial"/>
                          <a:cs typeface="Arial"/>
                          <a:sym typeface="Arial"/>
                        </a:rPr>
                        <a:t>暑さや病気に</a:t>
                      </a:r>
                      <a:r>
                        <a:rPr lang="ja-JP" sz="1800">
                          <a:solidFill>
                            <a:srgbClr val="C00000"/>
                          </a:solidFill>
                          <a:latin typeface="Arial"/>
                          <a:ea typeface="Arial"/>
                          <a:cs typeface="Arial"/>
                          <a:sym typeface="Arial"/>
                        </a:rPr>
                        <a:t>つよい／よわい</a:t>
                      </a:r>
                      <a:endParaRPr sz="1800">
                        <a:solidFill>
                          <a:srgbClr val="C00000"/>
                        </a:solidFill>
                        <a:latin typeface="Arial"/>
                        <a:ea typeface="Arial"/>
                        <a:cs typeface="Arial"/>
                        <a:sym typeface="Arial"/>
                      </a:endParaRPr>
                    </a:p>
                    <a:p>
                      <a:pPr marL="0" marR="0" lvl="0" indent="0" algn="l" rtl="0">
                        <a:spcBef>
                          <a:spcPts val="0"/>
                        </a:spcBef>
                        <a:spcAft>
                          <a:spcPts val="0"/>
                        </a:spcAft>
                        <a:buNone/>
                      </a:pPr>
                      <a:r>
                        <a:rPr lang="ja-JP" sz="1800">
                          <a:latin typeface="Arial"/>
                          <a:ea typeface="Arial"/>
                          <a:cs typeface="Arial"/>
                          <a:sym typeface="Arial"/>
                        </a:rPr>
                        <a:t>（あつさやびょうき）</a:t>
                      </a:r>
                      <a:endParaRPr/>
                    </a:p>
                  </a:txBody>
                  <a:tcPr marL="91450" marR="91450" marT="45725" marB="45725"/>
                </a:tc>
                <a:tc>
                  <a:txBody>
                    <a:bodyPr/>
                    <a:lstStyle/>
                    <a:p>
                      <a:pPr marL="0" marR="0" lvl="0" indent="0" algn="l" rtl="0">
                        <a:spcBef>
                          <a:spcPts val="0"/>
                        </a:spcBef>
                        <a:spcAft>
                          <a:spcPts val="0"/>
                        </a:spcAft>
                        <a:buNone/>
                      </a:pPr>
                      <a:r>
                        <a:rPr lang="ja-JP" sz="1800">
                          <a:latin typeface="Arial"/>
                          <a:ea typeface="Arial"/>
                          <a:cs typeface="Arial"/>
                          <a:sym typeface="Arial"/>
                        </a:rPr>
                        <a:t>暑さや病気に</a:t>
                      </a:r>
                      <a:r>
                        <a:rPr lang="ja-JP" sz="1800">
                          <a:solidFill>
                            <a:srgbClr val="C00000"/>
                          </a:solidFill>
                          <a:latin typeface="Arial"/>
                          <a:ea typeface="Arial"/>
                          <a:cs typeface="Arial"/>
                          <a:sym typeface="Arial"/>
                        </a:rPr>
                        <a:t>つよい／よわい</a:t>
                      </a:r>
                      <a:endParaRPr sz="1800">
                        <a:solidFill>
                          <a:srgbClr val="C00000"/>
                        </a:solidFill>
                        <a:latin typeface="Arial"/>
                        <a:ea typeface="Arial"/>
                        <a:cs typeface="Arial"/>
                        <a:sym typeface="Arial"/>
                      </a:endParaRPr>
                    </a:p>
                    <a:p>
                      <a:pPr marL="0" marR="0" lvl="0" indent="0" algn="l" rtl="0">
                        <a:spcBef>
                          <a:spcPts val="0"/>
                        </a:spcBef>
                        <a:spcAft>
                          <a:spcPts val="0"/>
                        </a:spcAft>
                        <a:buNone/>
                      </a:pPr>
                      <a:r>
                        <a:rPr lang="ja-JP" sz="1800">
                          <a:latin typeface="Arial"/>
                          <a:ea typeface="Arial"/>
                          <a:cs typeface="Arial"/>
                          <a:sym typeface="Arial"/>
                        </a:rPr>
                        <a:t>（あつさやびょうき）</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ja-JP" sz="1800">
                          <a:latin typeface="Arial"/>
                          <a:ea typeface="Arial"/>
                          <a:cs typeface="Arial"/>
                          <a:sym typeface="Arial"/>
                        </a:rPr>
                        <a:t>乳生産量 milk</a:t>
                      </a:r>
                      <a:endParaRPr/>
                    </a:p>
                    <a:p>
                      <a:pPr marL="0" marR="0" lvl="0" indent="0" algn="l" rtl="0">
                        <a:spcBef>
                          <a:spcPts val="0"/>
                        </a:spcBef>
                        <a:spcAft>
                          <a:spcPts val="0"/>
                        </a:spcAft>
                        <a:buNone/>
                      </a:pPr>
                      <a:r>
                        <a:rPr lang="ja-JP" sz="1200">
                          <a:latin typeface="Arial"/>
                          <a:ea typeface="Arial"/>
                          <a:cs typeface="Arial"/>
                          <a:sym typeface="Arial"/>
                        </a:rPr>
                        <a:t>にゅうせいさんりょう</a:t>
                      </a: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ja-JP" sz="1800" dirty="0">
                          <a:solidFill>
                            <a:srgbClr val="C00000"/>
                          </a:solidFill>
                          <a:latin typeface="Arial"/>
                          <a:ea typeface="Arial"/>
                          <a:cs typeface="Arial"/>
                          <a:sym typeface="Arial"/>
                        </a:rPr>
                        <a:t>2,400kg</a:t>
                      </a:r>
                      <a:r>
                        <a:rPr lang="ja-JP" sz="1800" dirty="0">
                          <a:latin typeface="Arial"/>
                          <a:ea typeface="Arial"/>
                          <a:cs typeface="Arial"/>
                          <a:sym typeface="Arial"/>
                        </a:rPr>
                        <a:t>／年（ねん）</a:t>
                      </a:r>
                      <a:r>
                        <a:rPr lang="ja-JP" sz="1800" dirty="0">
                          <a:solidFill>
                            <a:srgbClr val="C00000"/>
                          </a:solidFill>
                          <a:latin typeface="Arial"/>
                          <a:ea typeface="Arial"/>
                          <a:cs typeface="Arial"/>
                          <a:sym typeface="Arial"/>
                        </a:rPr>
                        <a:t>すくない／おおい</a:t>
                      </a:r>
                      <a:endParaRPr dirty="0"/>
                    </a:p>
                  </a:txBody>
                  <a:tcPr marL="91450" marR="91450" marT="45725" marB="45725"/>
                </a:tc>
                <a:tc>
                  <a:txBody>
                    <a:bodyPr/>
                    <a:lstStyle/>
                    <a:p>
                      <a:pPr marL="0" marR="0" lvl="0" indent="0" algn="l" rtl="0">
                        <a:spcBef>
                          <a:spcPts val="0"/>
                        </a:spcBef>
                        <a:spcAft>
                          <a:spcPts val="0"/>
                        </a:spcAft>
                        <a:buNone/>
                      </a:pPr>
                      <a:r>
                        <a:rPr lang="ja-JP" sz="1800" dirty="0">
                          <a:solidFill>
                            <a:srgbClr val="C00000"/>
                          </a:solidFill>
                          <a:latin typeface="Arial"/>
                          <a:ea typeface="Arial"/>
                          <a:cs typeface="Arial"/>
                          <a:sym typeface="Arial"/>
                        </a:rPr>
                        <a:t>4,000kg</a:t>
                      </a:r>
                      <a:r>
                        <a:rPr lang="ja-JP" sz="1800" dirty="0">
                          <a:latin typeface="Arial"/>
                          <a:ea typeface="Arial"/>
                          <a:cs typeface="Arial"/>
                          <a:sym typeface="Arial"/>
                        </a:rPr>
                        <a:t>／年（ねん）</a:t>
                      </a:r>
                      <a:r>
                        <a:rPr lang="ja-JP" sz="1800" dirty="0">
                          <a:solidFill>
                            <a:srgbClr val="C00000"/>
                          </a:solidFill>
                          <a:latin typeface="Arial"/>
                          <a:ea typeface="Arial"/>
                          <a:cs typeface="Arial"/>
                          <a:sym typeface="Arial"/>
                        </a:rPr>
                        <a:t>すくない／おおい</a:t>
                      </a:r>
                      <a:endParaRPr dirty="0"/>
                    </a:p>
                  </a:txBody>
                  <a:tcPr marL="91450" marR="91450" marT="45725" marB="45725"/>
                </a:tc>
                <a:extLst>
                  <a:ext uri="{0D108BD9-81ED-4DB2-BD59-A6C34878D82A}">
                    <a16:rowId xmlns:a16="http://schemas.microsoft.com/office/drawing/2014/main" val="10003"/>
                  </a:ext>
                </a:extLst>
              </a:tr>
            </a:tbl>
          </a:graphicData>
        </a:graphic>
      </p:graphicFrame>
      <p:sp>
        <p:nvSpPr>
          <p:cNvPr id="427" name="Google Shape;427;p12"/>
          <p:cNvSpPr txBox="1"/>
          <p:nvPr/>
        </p:nvSpPr>
        <p:spPr>
          <a:xfrm>
            <a:off x="1995487" y="249294"/>
            <a:ext cx="87582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dirty="0">
                <a:solidFill>
                  <a:schemeClr val="dk1"/>
                </a:solidFill>
                <a:latin typeface="Arial"/>
                <a:ea typeface="Arial"/>
                <a:cs typeface="Arial"/>
                <a:sym typeface="Arial"/>
              </a:rPr>
              <a:t>牛の品種（ひんしゅ）と特徴（とくちょう）</a:t>
            </a:r>
            <a:endParaRPr sz="2800" dirty="0">
              <a:solidFill>
                <a:schemeClr val="dk1"/>
              </a:solidFill>
              <a:latin typeface="Arial"/>
              <a:ea typeface="Arial"/>
              <a:cs typeface="Arial"/>
              <a:sym typeface="Arial"/>
            </a:endParaRPr>
          </a:p>
        </p:txBody>
      </p:sp>
      <p:sp>
        <p:nvSpPr>
          <p:cNvPr id="428" name="Google Shape;428;p12"/>
          <p:cNvSpPr txBox="1"/>
          <p:nvPr/>
        </p:nvSpPr>
        <p:spPr>
          <a:xfrm>
            <a:off x="2914650" y="772514"/>
            <a:ext cx="65341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Varieties of cow and their characteristics </a:t>
            </a:r>
            <a:endParaRPr sz="1800">
              <a:solidFill>
                <a:schemeClr val="dk1"/>
              </a:solidFill>
              <a:latin typeface="Arial"/>
              <a:ea typeface="Arial"/>
              <a:cs typeface="Arial"/>
              <a:sym typeface="Arial"/>
            </a:endParaRPr>
          </a:p>
        </p:txBody>
      </p:sp>
      <p:pic>
        <p:nvPicPr>
          <p:cNvPr id="3" name="図 2" descr="牧草地の牛&#10;&#10;AI によって生成されたコンテンツは間違っている可能性があります。">
            <a:extLst>
              <a:ext uri="{FF2B5EF4-FFF2-40B4-BE49-F238E27FC236}">
                <a16:creationId xmlns:a16="http://schemas.microsoft.com/office/drawing/2014/main" id="{CF1B6735-56AB-B894-DB2A-021BC80A53F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84121" y="1410569"/>
            <a:ext cx="4698204" cy="2763318"/>
          </a:xfrm>
          <a:prstGeom prst="rect">
            <a:avLst/>
          </a:prstGeom>
        </p:spPr>
      </p:pic>
      <p:pic>
        <p:nvPicPr>
          <p:cNvPr id="5" name="図 4" descr="ウシ, 建物, 屋外, 立つ が含まれている画像&#10;&#10;AI によって生成されたコンテンツは間違っている可能性があります。">
            <a:extLst>
              <a:ext uri="{FF2B5EF4-FFF2-40B4-BE49-F238E27FC236}">
                <a16:creationId xmlns:a16="http://schemas.microsoft.com/office/drawing/2014/main" id="{4CC480B6-E8DC-1C28-784E-9AC239D0D7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5993" y="1410569"/>
            <a:ext cx="4178128" cy="27633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13" descr="雌牛 枠線"/>
          <p:cNvPicPr preferRelativeResize="0">
            <a:picLocks noGrp="1"/>
          </p:cNvPicPr>
          <p:nvPr>
            <p:ph type="body" idx="1"/>
          </p:nvPr>
        </p:nvPicPr>
        <p:blipFill rotWithShape="1">
          <a:blip r:embed="rId3">
            <a:alphaModFix/>
          </a:blip>
          <a:srcRect/>
          <a:stretch/>
        </p:blipFill>
        <p:spPr>
          <a:xfrm>
            <a:off x="1285851" y="1477750"/>
            <a:ext cx="2911193" cy="2911193"/>
          </a:xfrm>
          <a:prstGeom prst="rect">
            <a:avLst/>
          </a:prstGeom>
          <a:noFill/>
          <a:ln>
            <a:noFill/>
          </a:ln>
        </p:spPr>
      </p:pic>
      <p:pic>
        <p:nvPicPr>
          <p:cNvPr id="435" name="Google Shape;435;p13" descr="雌牛 単色塗りつぶし"/>
          <p:cNvPicPr preferRelativeResize="0"/>
          <p:nvPr/>
        </p:nvPicPr>
        <p:blipFill rotWithShape="1">
          <a:blip r:embed="rId4">
            <a:alphaModFix/>
          </a:blip>
          <a:srcRect/>
          <a:stretch/>
        </p:blipFill>
        <p:spPr>
          <a:xfrm>
            <a:off x="7826084" y="1392898"/>
            <a:ext cx="2996033" cy="2996045"/>
          </a:xfrm>
          <a:prstGeom prst="rect">
            <a:avLst/>
          </a:prstGeom>
          <a:noFill/>
          <a:ln>
            <a:noFill/>
          </a:ln>
        </p:spPr>
      </p:pic>
      <p:pic>
        <p:nvPicPr>
          <p:cNvPr id="436" name="Google Shape;436;p13" descr="雌牛 単色塗りつぶし"/>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160821" y="4814455"/>
            <a:ext cx="1974272" cy="1974272"/>
          </a:xfrm>
          <a:prstGeom prst="rect">
            <a:avLst/>
          </a:prstGeom>
          <a:noFill/>
          <a:ln>
            <a:noFill/>
          </a:ln>
        </p:spPr>
      </p:pic>
      <p:cxnSp>
        <p:nvCxnSpPr>
          <p:cNvPr id="437" name="Google Shape;437;p13"/>
          <p:cNvCxnSpPr/>
          <p:nvPr/>
        </p:nvCxnSpPr>
        <p:spPr>
          <a:xfrm>
            <a:off x="4846486" y="2890920"/>
            <a:ext cx="2602941" cy="0"/>
          </a:xfrm>
          <a:prstGeom prst="straightConnector1">
            <a:avLst/>
          </a:prstGeom>
          <a:noFill/>
          <a:ln w="76200" cap="flat" cmpd="sng">
            <a:solidFill>
              <a:schemeClr val="dk1"/>
            </a:solidFill>
            <a:prstDash val="solid"/>
            <a:miter lim="800000"/>
            <a:headEnd type="none" w="sm" len="sm"/>
            <a:tailEnd type="none" w="sm" len="sm"/>
          </a:ln>
        </p:spPr>
      </p:cxnSp>
      <p:cxnSp>
        <p:nvCxnSpPr>
          <p:cNvPr id="438" name="Google Shape;438;p13"/>
          <p:cNvCxnSpPr/>
          <p:nvPr/>
        </p:nvCxnSpPr>
        <p:spPr>
          <a:xfrm>
            <a:off x="6147957" y="2890921"/>
            <a:ext cx="0" cy="1322893"/>
          </a:xfrm>
          <a:prstGeom prst="straightConnector1">
            <a:avLst/>
          </a:prstGeom>
          <a:noFill/>
          <a:ln w="76200" cap="flat" cmpd="sng">
            <a:solidFill>
              <a:schemeClr val="dk1"/>
            </a:solidFill>
            <a:prstDash val="solid"/>
            <a:miter lim="800000"/>
            <a:headEnd type="none" w="sm" len="sm"/>
            <a:tailEnd type="triangle" w="med" len="med"/>
          </a:ln>
        </p:spPr>
      </p:cxnSp>
      <p:grpSp>
        <p:nvGrpSpPr>
          <p:cNvPr id="439" name="Google Shape;439;p13"/>
          <p:cNvGrpSpPr/>
          <p:nvPr/>
        </p:nvGrpSpPr>
        <p:grpSpPr>
          <a:xfrm>
            <a:off x="832139" y="961893"/>
            <a:ext cx="6378285" cy="821733"/>
            <a:chOff x="832139" y="961893"/>
            <a:chExt cx="6378285" cy="821733"/>
          </a:xfrm>
        </p:grpSpPr>
        <p:sp>
          <p:nvSpPr>
            <p:cNvPr id="440" name="Google Shape;440;p13"/>
            <p:cNvSpPr txBox="1"/>
            <p:nvPr/>
          </p:nvSpPr>
          <p:spPr>
            <a:xfrm>
              <a:off x="832139" y="1198851"/>
              <a:ext cx="63782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a:solidFill>
                    <a:schemeClr val="dk1"/>
                  </a:solidFill>
                  <a:latin typeface="Arial"/>
                  <a:ea typeface="Arial"/>
                  <a:cs typeface="Arial"/>
                  <a:sym typeface="Arial"/>
                </a:rPr>
                <a:t>病気につよい牛（父）</a:t>
              </a:r>
              <a:endParaRPr/>
            </a:p>
          </p:txBody>
        </p:sp>
        <p:sp>
          <p:nvSpPr>
            <p:cNvPr id="441" name="Google Shape;441;p13"/>
            <p:cNvSpPr txBox="1"/>
            <p:nvPr/>
          </p:nvSpPr>
          <p:spPr>
            <a:xfrm>
              <a:off x="832139" y="968969"/>
              <a:ext cx="10993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びょうき</a:t>
              </a:r>
              <a:endParaRPr/>
            </a:p>
          </p:txBody>
        </p:sp>
        <p:sp>
          <p:nvSpPr>
            <p:cNvPr id="442" name="Google Shape;442;p13"/>
            <p:cNvSpPr txBox="1"/>
            <p:nvPr/>
          </p:nvSpPr>
          <p:spPr>
            <a:xfrm>
              <a:off x="3809944" y="961893"/>
              <a:ext cx="8355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ちち</a:t>
              </a:r>
              <a:endParaRPr/>
            </a:p>
          </p:txBody>
        </p:sp>
      </p:grpSp>
      <p:grpSp>
        <p:nvGrpSpPr>
          <p:cNvPr id="443" name="Google Shape;443;p13"/>
          <p:cNvGrpSpPr/>
          <p:nvPr/>
        </p:nvGrpSpPr>
        <p:grpSpPr>
          <a:xfrm>
            <a:off x="6617219" y="968969"/>
            <a:ext cx="6256894" cy="820702"/>
            <a:chOff x="6617219" y="968969"/>
            <a:chExt cx="6256894" cy="820702"/>
          </a:xfrm>
        </p:grpSpPr>
        <p:sp>
          <p:nvSpPr>
            <p:cNvPr id="444" name="Google Shape;444;p13"/>
            <p:cNvSpPr txBox="1"/>
            <p:nvPr/>
          </p:nvSpPr>
          <p:spPr>
            <a:xfrm>
              <a:off x="6771166" y="1204896"/>
              <a:ext cx="610294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latin typeface="Arial"/>
                  <a:ea typeface="Arial"/>
                  <a:cs typeface="Arial"/>
                  <a:sym typeface="Arial"/>
                </a:rPr>
                <a:t>牛乳がたくさんとれる牛（母）</a:t>
              </a:r>
              <a:endParaRPr dirty="0"/>
            </a:p>
          </p:txBody>
        </p:sp>
        <p:sp>
          <p:nvSpPr>
            <p:cNvPr id="445" name="Google Shape;445;p13"/>
            <p:cNvSpPr txBox="1"/>
            <p:nvPr/>
          </p:nvSpPr>
          <p:spPr>
            <a:xfrm>
              <a:off x="6617219" y="968969"/>
              <a:ext cx="16644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ぎゅうにゅう</a:t>
              </a:r>
              <a:endParaRPr/>
            </a:p>
          </p:txBody>
        </p:sp>
        <p:sp>
          <p:nvSpPr>
            <p:cNvPr id="446" name="Google Shape;446;p13"/>
            <p:cNvSpPr txBox="1"/>
            <p:nvPr/>
          </p:nvSpPr>
          <p:spPr>
            <a:xfrm>
              <a:off x="11065267" y="968969"/>
              <a:ext cx="7426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はは</a:t>
              </a:r>
              <a:endParaRPr/>
            </a:p>
          </p:txBody>
        </p:sp>
      </p:grpSp>
      <p:grpSp>
        <p:nvGrpSpPr>
          <p:cNvPr id="447" name="Google Shape;447;p13"/>
          <p:cNvGrpSpPr/>
          <p:nvPr/>
        </p:nvGrpSpPr>
        <p:grpSpPr>
          <a:xfrm>
            <a:off x="2737090" y="4350802"/>
            <a:ext cx="6815619" cy="769075"/>
            <a:chOff x="2737090" y="4350802"/>
            <a:chExt cx="6815619" cy="769075"/>
          </a:xfrm>
        </p:grpSpPr>
        <p:sp>
          <p:nvSpPr>
            <p:cNvPr id="448" name="Google Shape;448;p13"/>
            <p:cNvSpPr txBox="1"/>
            <p:nvPr/>
          </p:nvSpPr>
          <p:spPr>
            <a:xfrm>
              <a:off x="2971781" y="4658212"/>
              <a:ext cx="65809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dk1"/>
                  </a:solidFill>
                  <a:latin typeface="Arial"/>
                  <a:ea typeface="Arial"/>
                  <a:cs typeface="Arial"/>
                  <a:sym typeface="Arial"/>
                </a:rPr>
                <a:t>牛乳がたくさんとれる病気につよい牛（子）</a:t>
              </a:r>
              <a:endParaRPr/>
            </a:p>
          </p:txBody>
        </p:sp>
        <p:sp>
          <p:nvSpPr>
            <p:cNvPr id="449" name="Google Shape;449;p13"/>
            <p:cNvSpPr txBox="1"/>
            <p:nvPr/>
          </p:nvSpPr>
          <p:spPr>
            <a:xfrm>
              <a:off x="2737090" y="4350802"/>
              <a:ext cx="16644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ぎゅうにゅう</a:t>
              </a:r>
              <a:endParaRPr/>
            </a:p>
          </p:txBody>
        </p:sp>
        <p:sp>
          <p:nvSpPr>
            <p:cNvPr id="450" name="Google Shape;450;p13"/>
            <p:cNvSpPr txBox="1"/>
            <p:nvPr/>
          </p:nvSpPr>
          <p:spPr>
            <a:xfrm>
              <a:off x="5671831" y="4367002"/>
              <a:ext cx="10993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びょうき</a:t>
              </a:r>
              <a:endParaRPr/>
            </a:p>
          </p:txBody>
        </p:sp>
        <p:sp>
          <p:nvSpPr>
            <p:cNvPr id="451" name="Google Shape;451;p13"/>
            <p:cNvSpPr txBox="1"/>
            <p:nvPr/>
          </p:nvSpPr>
          <p:spPr>
            <a:xfrm>
              <a:off x="8002485" y="4376955"/>
              <a:ext cx="5532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こ</a:t>
              </a:r>
              <a:endParaRPr/>
            </a:p>
          </p:txBody>
        </p:sp>
      </p:grpSp>
      <p:sp>
        <p:nvSpPr>
          <p:cNvPr id="452" name="Google Shape;452;p13"/>
          <p:cNvSpPr txBox="1"/>
          <p:nvPr/>
        </p:nvSpPr>
        <p:spPr>
          <a:xfrm>
            <a:off x="904126" y="135354"/>
            <a:ext cx="1128787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dirty="0">
                <a:solidFill>
                  <a:schemeClr val="dk1"/>
                </a:solidFill>
                <a:latin typeface="Arial"/>
                <a:ea typeface="Arial"/>
                <a:cs typeface="Arial"/>
                <a:sym typeface="Arial"/>
              </a:rPr>
              <a:t>2-１．牛が変わる：</a:t>
            </a:r>
            <a:r>
              <a:rPr lang="ja-JP" sz="3600" dirty="0">
                <a:solidFill>
                  <a:srgbClr val="3A7D22"/>
                </a:solidFill>
                <a:latin typeface="Arial"/>
                <a:ea typeface="Arial"/>
                <a:cs typeface="Arial"/>
                <a:sym typeface="Arial"/>
              </a:rPr>
              <a:t>品種改良</a:t>
            </a:r>
            <a:r>
              <a:rPr lang="ja-JP" sz="3600" dirty="0">
                <a:solidFill>
                  <a:schemeClr val="dk1"/>
                </a:solidFill>
                <a:latin typeface="Arial"/>
                <a:ea typeface="Arial"/>
                <a:cs typeface="Arial"/>
                <a:sym typeface="Arial"/>
              </a:rPr>
              <a:t>（ひんしゅかいりょう）</a:t>
            </a:r>
            <a:endParaRPr sz="3600" dirty="0">
              <a:solidFill>
                <a:schemeClr val="dk1"/>
              </a:solidFill>
              <a:latin typeface="Arial"/>
              <a:ea typeface="Arial"/>
              <a:cs typeface="Arial"/>
              <a:sym typeface="Arial"/>
            </a:endParaRPr>
          </a:p>
        </p:txBody>
      </p:sp>
      <p:grpSp>
        <p:nvGrpSpPr>
          <p:cNvPr id="453" name="Google Shape;453;p13"/>
          <p:cNvGrpSpPr/>
          <p:nvPr/>
        </p:nvGrpSpPr>
        <p:grpSpPr>
          <a:xfrm>
            <a:off x="7552168" y="5280436"/>
            <a:ext cx="2650070" cy="931760"/>
            <a:chOff x="7552168" y="5280436"/>
            <a:chExt cx="2650070" cy="931760"/>
          </a:xfrm>
        </p:grpSpPr>
        <p:sp>
          <p:nvSpPr>
            <p:cNvPr id="454" name="Google Shape;454;p13"/>
            <p:cNvSpPr txBox="1"/>
            <p:nvPr/>
          </p:nvSpPr>
          <p:spPr>
            <a:xfrm>
              <a:off x="7630876" y="5565865"/>
              <a:ext cx="25713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a:solidFill>
                    <a:srgbClr val="C00000"/>
                  </a:solidFill>
                  <a:latin typeface="Arial"/>
                  <a:ea typeface="Arial"/>
                  <a:cs typeface="Arial"/>
                  <a:sym typeface="Arial"/>
                </a:rPr>
                <a:t>改良牛</a:t>
              </a:r>
              <a:endParaRPr/>
            </a:p>
          </p:txBody>
        </p:sp>
        <p:sp>
          <p:nvSpPr>
            <p:cNvPr id="455" name="Google Shape;455;p13"/>
            <p:cNvSpPr txBox="1"/>
            <p:nvPr/>
          </p:nvSpPr>
          <p:spPr>
            <a:xfrm>
              <a:off x="7552168" y="5280436"/>
              <a:ext cx="21706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C00000"/>
                  </a:solidFill>
                  <a:latin typeface="Arial"/>
                  <a:ea typeface="Arial"/>
                  <a:cs typeface="Arial"/>
                  <a:sym typeface="Arial"/>
                </a:rPr>
                <a:t>かいりょうぎゅう</a:t>
              </a:r>
              <a:endParaRPr/>
            </a:p>
          </p:txBody>
        </p:sp>
      </p:grpSp>
      <p:grpSp>
        <p:nvGrpSpPr>
          <p:cNvPr id="456" name="Google Shape;456;p13"/>
          <p:cNvGrpSpPr/>
          <p:nvPr/>
        </p:nvGrpSpPr>
        <p:grpSpPr>
          <a:xfrm>
            <a:off x="5701147" y="1474171"/>
            <a:ext cx="1285874" cy="1264737"/>
            <a:chOff x="5701147" y="1474171"/>
            <a:chExt cx="1285874" cy="1264737"/>
          </a:xfrm>
        </p:grpSpPr>
        <p:sp>
          <p:nvSpPr>
            <p:cNvPr id="457" name="Google Shape;457;p13"/>
            <p:cNvSpPr/>
            <p:nvPr/>
          </p:nvSpPr>
          <p:spPr>
            <a:xfrm>
              <a:off x="5701147" y="2154135"/>
              <a:ext cx="893618" cy="584773"/>
            </a:xfrm>
            <a:prstGeom prst="heart">
              <a:avLst/>
            </a:prstGeom>
            <a:solidFill>
              <a:srgbClr val="D86CCC"/>
            </a:solidFill>
            <a:ln w="76200" cap="flat" cmpd="sng">
              <a:solidFill>
                <a:srgbClr val="D86C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8" name="Google Shape;458;p13"/>
            <p:cNvSpPr txBox="1"/>
            <p:nvPr/>
          </p:nvSpPr>
          <p:spPr>
            <a:xfrm>
              <a:off x="5769056" y="1670083"/>
              <a:ext cx="10993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交配</a:t>
              </a:r>
              <a:endParaRPr/>
            </a:p>
          </p:txBody>
        </p:sp>
        <p:sp>
          <p:nvSpPr>
            <p:cNvPr id="459" name="Google Shape;459;p13"/>
            <p:cNvSpPr txBox="1"/>
            <p:nvPr/>
          </p:nvSpPr>
          <p:spPr>
            <a:xfrm>
              <a:off x="5717613" y="1474171"/>
              <a:ext cx="12694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こうはい</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500"/>
                                        <p:tgtEl>
                                          <p:spTgt spid="43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 calcmode="lin" valueType="num">
                                      <p:cBhvr additive="base">
                                        <p:cTn id="12" dur="500"/>
                                        <p:tgtEl>
                                          <p:spTgt spid="43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7"/>
                                        </p:tgtEl>
                                        <p:attrNameLst>
                                          <p:attrName>style.visibility</p:attrName>
                                        </p:attrNameLst>
                                      </p:cBhvr>
                                      <p:to>
                                        <p:strVal val="visible"/>
                                      </p:to>
                                    </p:set>
                                    <p:animEffect transition="in" filter="fade">
                                      <p:cBhvr>
                                        <p:cTn id="17" dur="500"/>
                                        <p:tgtEl>
                                          <p:spTgt spid="437"/>
                                        </p:tgtEl>
                                      </p:cBhvr>
                                    </p:animEffect>
                                  </p:childTnLst>
                                </p:cTn>
                              </p:par>
                              <p:par>
                                <p:cTn id="18" presetID="10" presetClass="entr" presetSubtype="0" fill="hold" nodeType="withEffect">
                                  <p:stCondLst>
                                    <p:cond delay="0"/>
                                  </p:stCondLst>
                                  <p:childTnLst>
                                    <p:set>
                                      <p:cBhvr>
                                        <p:cTn id="19" dur="1" fill="hold">
                                          <p:stCondLst>
                                            <p:cond delay="0"/>
                                          </p:stCondLst>
                                        </p:cTn>
                                        <p:tgtEl>
                                          <p:spTgt spid="438"/>
                                        </p:tgtEl>
                                        <p:attrNameLst>
                                          <p:attrName>style.visibility</p:attrName>
                                        </p:attrNameLst>
                                      </p:cBhvr>
                                      <p:to>
                                        <p:strVal val="visible"/>
                                      </p:to>
                                    </p:set>
                                    <p:animEffect transition="in" filter="fade">
                                      <p:cBhvr>
                                        <p:cTn id="20" dur="500"/>
                                        <p:tgtEl>
                                          <p:spTgt spid="438"/>
                                        </p:tgtEl>
                                      </p:cBhvr>
                                    </p:animEffect>
                                  </p:childTnLst>
                                </p:cTn>
                              </p:par>
                              <p:par>
                                <p:cTn id="21" presetID="2" presetClass="entr" presetSubtype="4" fill="hold" nodeType="withEffect">
                                  <p:stCondLst>
                                    <p:cond delay="0"/>
                                  </p:stCondLst>
                                  <p:childTnLst>
                                    <p:set>
                                      <p:cBhvr>
                                        <p:cTn id="22" dur="1" fill="hold">
                                          <p:stCondLst>
                                            <p:cond delay="0"/>
                                          </p:stCondLst>
                                        </p:cTn>
                                        <p:tgtEl>
                                          <p:spTgt spid="436"/>
                                        </p:tgtEl>
                                        <p:attrNameLst>
                                          <p:attrName>style.visibility</p:attrName>
                                        </p:attrNameLst>
                                      </p:cBhvr>
                                      <p:to>
                                        <p:strVal val="visible"/>
                                      </p:to>
                                    </p:set>
                                    <p:anim calcmode="lin" valueType="num">
                                      <p:cBhvr additive="base">
                                        <p:cTn id="23" dur="500"/>
                                        <p:tgtEl>
                                          <p:spTgt spid="4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4"/>
          <p:cNvSpPr txBox="1"/>
          <p:nvPr/>
        </p:nvSpPr>
        <p:spPr>
          <a:xfrm>
            <a:off x="34933" y="78054"/>
            <a:ext cx="1222870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000" dirty="0">
                <a:solidFill>
                  <a:srgbClr val="3A7D22"/>
                </a:solidFill>
                <a:latin typeface="Arial"/>
                <a:ea typeface="Arial"/>
                <a:cs typeface="Arial"/>
                <a:sym typeface="Arial"/>
              </a:rPr>
              <a:t>２．食糧生産　しょくりょうせいさん</a:t>
            </a:r>
            <a:r>
              <a:rPr lang="ja-JP" sz="4000" dirty="0">
                <a:solidFill>
                  <a:schemeClr val="dk1"/>
                </a:solidFill>
                <a:latin typeface="Arial"/>
                <a:ea typeface="Arial"/>
                <a:cs typeface="Arial"/>
                <a:sym typeface="Arial"/>
              </a:rPr>
              <a:t>：どうやって増えた？</a:t>
            </a:r>
            <a:endParaRPr dirty="0"/>
          </a:p>
        </p:txBody>
      </p:sp>
      <p:sp>
        <p:nvSpPr>
          <p:cNvPr id="466" name="Google Shape;466;p14"/>
          <p:cNvSpPr txBox="1"/>
          <p:nvPr/>
        </p:nvSpPr>
        <p:spPr>
          <a:xfrm>
            <a:off x="1925974" y="1065144"/>
            <a:ext cx="892567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2-１．牛が変わる：</a:t>
            </a:r>
            <a:r>
              <a:rPr lang="ja-JP" sz="2800" dirty="0">
                <a:solidFill>
                  <a:srgbClr val="3A7D22"/>
                </a:solidFill>
                <a:latin typeface="Arial"/>
                <a:ea typeface="Arial"/>
                <a:cs typeface="Arial"/>
                <a:sym typeface="Arial"/>
              </a:rPr>
              <a:t>品種改良</a:t>
            </a:r>
            <a:r>
              <a:rPr lang="ja-JP" sz="2800" dirty="0">
                <a:solidFill>
                  <a:schemeClr val="dk1"/>
                </a:solidFill>
                <a:latin typeface="Arial"/>
                <a:ea typeface="Arial"/>
                <a:cs typeface="Arial"/>
                <a:sym typeface="Arial"/>
              </a:rPr>
              <a:t>（ひんしゅかいりょう）</a:t>
            </a:r>
            <a:endParaRPr sz="2800" dirty="0">
              <a:solidFill>
                <a:schemeClr val="dk1"/>
              </a:solidFill>
              <a:latin typeface="Arial"/>
              <a:ea typeface="Arial"/>
              <a:cs typeface="Arial"/>
              <a:sym typeface="Arial"/>
            </a:endParaRPr>
          </a:p>
        </p:txBody>
      </p:sp>
      <p:sp>
        <p:nvSpPr>
          <p:cNvPr id="467" name="Google Shape;467;p14"/>
          <p:cNvSpPr txBox="1"/>
          <p:nvPr/>
        </p:nvSpPr>
        <p:spPr>
          <a:xfrm>
            <a:off x="34933" y="6380823"/>
            <a:ext cx="36859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岡道太郎（2004）インドにおける改良牛普及格差の要因分析，アジア経済45:21-40</a:t>
            </a:r>
            <a:endParaRPr sz="1200">
              <a:solidFill>
                <a:schemeClr val="dk1"/>
              </a:solidFill>
              <a:latin typeface="Arial"/>
              <a:ea typeface="Arial"/>
              <a:cs typeface="Arial"/>
              <a:sym typeface="Arial"/>
            </a:endParaRPr>
          </a:p>
        </p:txBody>
      </p:sp>
      <p:grpSp>
        <p:nvGrpSpPr>
          <p:cNvPr id="468" name="Google Shape;468;p14"/>
          <p:cNvGrpSpPr/>
          <p:nvPr/>
        </p:nvGrpSpPr>
        <p:grpSpPr>
          <a:xfrm>
            <a:off x="634216" y="1582723"/>
            <a:ext cx="11214775" cy="2121852"/>
            <a:chOff x="634216" y="1582723"/>
            <a:chExt cx="11214775" cy="2121852"/>
          </a:xfrm>
        </p:grpSpPr>
        <p:grpSp>
          <p:nvGrpSpPr>
            <p:cNvPr id="469" name="Google Shape;469;p14"/>
            <p:cNvGrpSpPr/>
            <p:nvPr/>
          </p:nvGrpSpPr>
          <p:grpSpPr>
            <a:xfrm>
              <a:off x="634216" y="1582723"/>
              <a:ext cx="11214775" cy="2121852"/>
              <a:chOff x="634216" y="1582723"/>
              <a:chExt cx="11214775" cy="2121852"/>
            </a:xfrm>
          </p:grpSpPr>
          <p:pic>
            <p:nvPicPr>
              <p:cNvPr id="470" name="Google Shape;470;p14" descr="アイコン&#10;&#10;自動的に生成された説明"/>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9471" y="2024531"/>
                <a:ext cx="1266503" cy="1266503"/>
              </a:xfrm>
              <a:prstGeom prst="rect">
                <a:avLst/>
              </a:prstGeom>
              <a:noFill/>
              <a:ln>
                <a:noFill/>
              </a:ln>
            </p:spPr>
          </p:pic>
          <p:pic>
            <p:nvPicPr>
              <p:cNvPr id="471" name="Google Shape;471;p14" descr="雌牛 単色塗りつぶし"/>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53763" y="1818740"/>
                <a:ext cx="902396" cy="902396"/>
              </a:xfrm>
              <a:prstGeom prst="rect">
                <a:avLst/>
              </a:prstGeom>
              <a:noFill/>
              <a:ln>
                <a:noFill/>
              </a:ln>
            </p:spPr>
          </p:pic>
          <p:pic>
            <p:nvPicPr>
              <p:cNvPr id="472" name="Google Shape;472;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377789" y="2585371"/>
                <a:ext cx="707886" cy="707886"/>
              </a:xfrm>
              <a:prstGeom prst="rect">
                <a:avLst/>
              </a:prstGeom>
              <a:noFill/>
              <a:ln>
                <a:noFill/>
              </a:ln>
            </p:spPr>
          </p:pic>
          <p:pic>
            <p:nvPicPr>
              <p:cNvPr id="473" name="Google Shape;473;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33107" y="1941341"/>
                <a:ext cx="707886" cy="707886"/>
              </a:xfrm>
              <a:prstGeom prst="rect">
                <a:avLst/>
              </a:prstGeom>
              <a:noFill/>
              <a:ln>
                <a:noFill/>
              </a:ln>
            </p:spPr>
          </p:pic>
          <p:pic>
            <p:nvPicPr>
              <p:cNvPr id="474" name="Google Shape;474;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33107" y="2578138"/>
                <a:ext cx="707886" cy="707886"/>
              </a:xfrm>
              <a:prstGeom prst="rect">
                <a:avLst/>
              </a:prstGeom>
              <a:noFill/>
              <a:ln>
                <a:noFill/>
              </a:ln>
            </p:spPr>
          </p:pic>
          <p:pic>
            <p:nvPicPr>
              <p:cNvPr id="475" name="Google Shape;475;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40993" y="1926611"/>
                <a:ext cx="707886" cy="707886"/>
              </a:xfrm>
              <a:prstGeom prst="rect">
                <a:avLst/>
              </a:prstGeom>
              <a:noFill/>
              <a:ln>
                <a:noFill/>
              </a:ln>
            </p:spPr>
          </p:pic>
          <p:pic>
            <p:nvPicPr>
              <p:cNvPr id="476" name="Google Shape;476;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40993" y="2563408"/>
                <a:ext cx="707886" cy="707886"/>
              </a:xfrm>
              <a:prstGeom prst="rect">
                <a:avLst/>
              </a:prstGeom>
              <a:noFill/>
              <a:ln>
                <a:noFill/>
              </a:ln>
            </p:spPr>
          </p:pic>
          <p:pic>
            <p:nvPicPr>
              <p:cNvPr id="477" name="Google Shape;477;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48879" y="1930723"/>
                <a:ext cx="707886" cy="707886"/>
              </a:xfrm>
              <a:prstGeom prst="rect">
                <a:avLst/>
              </a:prstGeom>
              <a:noFill/>
              <a:ln>
                <a:noFill/>
              </a:ln>
            </p:spPr>
          </p:pic>
          <p:pic>
            <p:nvPicPr>
              <p:cNvPr id="478" name="Google Shape;478;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48879" y="2567520"/>
                <a:ext cx="707886" cy="707886"/>
              </a:xfrm>
              <a:prstGeom prst="rect">
                <a:avLst/>
              </a:prstGeom>
              <a:noFill/>
              <a:ln>
                <a:noFill/>
              </a:ln>
            </p:spPr>
          </p:pic>
          <p:pic>
            <p:nvPicPr>
              <p:cNvPr id="479" name="Google Shape;479;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33713" y="1919148"/>
                <a:ext cx="707886" cy="707886"/>
              </a:xfrm>
              <a:prstGeom prst="rect">
                <a:avLst/>
              </a:prstGeom>
              <a:noFill/>
              <a:ln>
                <a:noFill/>
              </a:ln>
            </p:spPr>
          </p:pic>
          <p:pic>
            <p:nvPicPr>
              <p:cNvPr id="480" name="Google Shape;480;p14" descr="雌牛 枠線"/>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33713" y="2555945"/>
                <a:ext cx="707886" cy="707886"/>
              </a:xfrm>
              <a:prstGeom prst="rect">
                <a:avLst/>
              </a:prstGeom>
              <a:noFill/>
              <a:ln>
                <a:noFill/>
              </a:ln>
            </p:spPr>
          </p:pic>
          <p:sp>
            <p:nvSpPr>
              <p:cNvPr id="481" name="Google Shape;481;p14"/>
              <p:cNvSpPr/>
              <p:nvPr/>
            </p:nvSpPr>
            <p:spPr>
              <a:xfrm>
                <a:off x="6535609" y="2303839"/>
                <a:ext cx="707886" cy="707886"/>
              </a:xfrm>
              <a:prstGeom prst="rightArrow">
                <a:avLst>
                  <a:gd name="adj1" fmla="val 50000"/>
                  <a:gd name="adj2" fmla="val 50000"/>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2" name="Google Shape;482;p14"/>
              <p:cNvSpPr txBox="1"/>
              <p:nvPr/>
            </p:nvSpPr>
            <p:spPr>
              <a:xfrm>
                <a:off x="7397880" y="2254972"/>
                <a:ext cx="13781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19</a:t>
                </a:r>
                <a:endParaRPr dirty="0"/>
              </a:p>
              <a:p>
                <a:pPr marL="0" marR="0" lvl="0" indent="0" algn="l" rtl="0">
                  <a:spcBef>
                    <a:spcPts val="0"/>
                  </a:spcBef>
                  <a:spcAft>
                    <a:spcPts val="0"/>
                  </a:spcAft>
                  <a:buNone/>
                </a:pPr>
                <a:r>
                  <a:rPr lang="ja-JP" sz="1800" dirty="0">
                    <a:solidFill>
                      <a:schemeClr val="dk1"/>
                    </a:solidFill>
                    <a:latin typeface="Arial"/>
                    <a:ea typeface="Arial"/>
                    <a:cs typeface="Arial"/>
                    <a:sym typeface="Arial"/>
                  </a:rPr>
                  <a:t>リットル／日</a:t>
                </a:r>
                <a:endParaRPr dirty="0"/>
              </a:p>
            </p:txBody>
          </p:sp>
          <p:sp>
            <p:nvSpPr>
              <p:cNvPr id="483" name="Google Shape;483;p14"/>
              <p:cNvSpPr/>
              <p:nvPr/>
            </p:nvSpPr>
            <p:spPr>
              <a:xfrm>
                <a:off x="8776046" y="2317253"/>
                <a:ext cx="707886" cy="707886"/>
              </a:xfrm>
              <a:prstGeom prst="rightArrow">
                <a:avLst>
                  <a:gd name="adj1" fmla="val 50000"/>
                  <a:gd name="adj2" fmla="val 50000"/>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4" name="Google Shape;484;p14"/>
              <p:cNvSpPr txBox="1"/>
              <p:nvPr/>
            </p:nvSpPr>
            <p:spPr>
              <a:xfrm>
                <a:off x="9814211" y="2295284"/>
                <a:ext cx="17006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7,936</a:t>
                </a:r>
                <a:endParaRPr/>
              </a:p>
              <a:p>
                <a:pPr marL="0" marR="0" lvl="0" indent="0" algn="l" rtl="0">
                  <a:spcBef>
                    <a:spcPts val="0"/>
                  </a:spcBef>
                  <a:spcAft>
                    <a:spcPts val="0"/>
                  </a:spcAft>
                  <a:buNone/>
                </a:pPr>
                <a:r>
                  <a:rPr lang="ja-JP" sz="1800">
                    <a:solidFill>
                      <a:schemeClr val="dk1"/>
                    </a:solidFill>
                    <a:latin typeface="Arial"/>
                    <a:ea typeface="Arial"/>
                    <a:cs typeface="Arial"/>
                    <a:sym typeface="Arial"/>
                  </a:rPr>
                  <a:t>ルピー／年</a:t>
                </a:r>
                <a:endParaRPr/>
              </a:p>
            </p:txBody>
          </p:sp>
          <p:sp>
            <p:nvSpPr>
              <p:cNvPr id="485" name="Google Shape;485;p14"/>
              <p:cNvSpPr txBox="1"/>
              <p:nvPr/>
            </p:nvSpPr>
            <p:spPr>
              <a:xfrm>
                <a:off x="7196700" y="1606512"/>
                <a:ext cx="22830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生産量</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ja-JP" sz="1800" dirty="0">
                    <a:solidFill>
                      <a:schemeClr val="dk1"/>
                    </a:solidFill>
                    <a:latin typeface="Arial"/>
                    <a:ea typeface="Arial"/>
                    <a:cs typeface="Arial"/>
                    <a:sym typeface="Arial"/>
                  </a:rPr>
                  <a:t>（せいさんりょう）</a:t>
                </a:r>
                <a:endParaRPr dirty="0"/>
              </a:p>
            </p:txBody>
          </p:sp>
          <p:sp>
            <p:nvSpPr>
              <p:cNvPr id="486" name="Google Shape;486;p14"/>
              <p:cNvSpPr txBox="1"/>
              <p:nvPr/>
            </p:nvSpPr>
            <p:spPr>
              <a:xfrm>
                <a:off x="9565937" y="1582723"/>
                <a:ext cx="22830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生産額</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（せいさんがく）</a:t>
                </a:r>
                <a:endParaRPr/>
              </a:p>
            </p:txBody>
          </p:sp>
          <p:sp>
            <p:nvSpPr>
              <p:cNvPr id="487" name="Google Shape;487;p14"/>
              <p:cNvSpPr txBox="1"/>
              <p:nvPr/>
            </p:nvSpPr>
            <p:spPr>
              <a:xfrm>
                <a:off x="634216" y="3335243"/>
                <a:ext cx="140006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Aさん</a:t>
                </a:r>
                <a:endParaRPr/>
              </a:p>
            </p:txBody>
          </p:sp>
        </p:grpSp>
        <p:sp>
          <p:nvSpPr>
            <p:cNvPr id="488" name="Google Shape;488;p14"/>
            <p:cNvSpPr txBox="1"/>
            <p:nvPr/>
          </p:nvSpPr>
          <p:spPr>
            <a:xfrm>
              <a:off x="9746313" y="2984515"/>
              <a:ext cx="19223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（2万円くらい）</a:t>
              </a:r>
              <a:endParaRPr/>
            </a:p>
          </p:txBody>
        </p:sp>
      </p:grpSp>
      <p:grpSp>
        <p:nvGrpSpPr>
          <p:cNvPr id="489" name="Google Shape;489;p14"/>
          <p:cNvGrpSpPr/>
          <p:nvPr/>
        </p:nvGrpSpPr>
        <p:grpSpPr>
          <a:xfrm>
            <a:off x="601813" y="3767231"/>
            <a:ext cx="11023867" cy="1786510"/>
            <a:chOff x="601813" y="3767231"/>
            <a:chExt cx="11023867" cy="1786510"/>
          </a:xfrm>
        </p:grpSpPr>
        <p:grpSp>
          <p:nvGrpSpPr>
            <p:cNvPr id="490" name="Google Shape;490;p14"/>
            <p:cNvGrpSpPr/>
            <p:nvPr/>
          </p:nvGrpSpPr>
          <p:grpSpPr>
            <a:xfrm>
              <a:off x="601813" y="3767231"/>
              <a:ext cx="10913036" cy="1786510"/>
              <a:chOff x="601813" y="3767231"/>
              <a:chExt cx="10913036" cy="1786510"/>
            </a:xfrm>
          </p:grpSpPr>
          <p:grpSp>
            <p:nvGrpSpPr>
              <p:cNvPr id="491" name="Google Shape;491;p14"/>
              <p:cNvGrpSpPr/>
              <p:nvPr/>
            </p:nvGrpSpPr>
            <p:grpSpPr>
              <a:xfrm>
                <a:off x="634216" y="3767231"/>
                <a:ext cx="10880633" cy="1591940"/>
                <a:chOff x="634216" y="3767231"/>
                <a:chExt cx="10880633" cy="1591940"/>
              </a:xfrm>
            </p:grpSpPr>
            <p:pic>
              <p:nvPicPr>
                <p:cNvPr id="492" name="Google Shape;492;p14" descr="インド人女性 インド,印度,女性,女,おんな,女の人,人物,サリー,ビンディー,衣装のイラスト素材"/>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34216" y="3784341"/>
                  <a:ext cx="1400068" cy="1400068"/>
                </a:xfrm>
                <a:prstGeom prst="rect">
                  <a:avLst/>
                </a:prstGeom>
                <a:noFill/>
                <a:ln>
                  <a:noFill/>
                </a:ln>
              </p:spPr>
            </p:pic>
            <p:pic>
              <p:nvPicPr>
                <p:cNvPr id="493" name="Google Shape;493;p14" descr="雌牛 単色塗りつぶ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313167" y="3769431"/>
                  <a:ext cx="819940" cy="819940"/>
                </a:xfrm>
                <a:prstGeom prst="rect">
                  <a:avLst/>
                </a:prstGeom>
                <a:noFill/>
                <a:ln>
                  <a:noFill/>
                </a:ln>
              </p:spPr>
            </p:pic>
            <p:pic>
              <p:nvPicPr>
                <p:cNvPr id="494" name="Google Shape;494;p14" descr="雌牛 単色塗りつぶ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313167" y="4539231"/>
                  <a:ext cx="819940" cy="819940"/>
                </a:xfrm>
                <a:prstGeom prst="rect">
                  <a:avLst/>
                </a:prstGeom>
                <a:noFill/>
                <a:ln>
                  <a:noFill/>
                </a:ln>
              </p:spPr>
            </p:pic>
            <p:pic>
              <p:nvPicPr>
                <p:cNvPr id="495" name="Google Shape;495;p14" descr="雌牛 単色塗りつぶ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133107" y="3769431"/>
                  <a:ext cx="819940" cy="819940"/>
                </a:xfrm>
                <a:prstGeom prst="rect">
                  <a:avLst/>
                </a:prstGeom>
                <a:noFill/>
                <a:ln>
                  <a:noFill/>
                </a:ln>
              </p:spPr>
            </p:pic>
            <p:pic>
              <p:nvPicPr>
                <p:cNvPr id="496" name="Google Shape;496;p14" descr="雌牛 単色塗りつぶ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133107" y="4539231"/>
                  <a:ext cx="819940" cy="819940"/>
                </a:xfrm>
                <a:prstGeom prst="rect">
                  <a:avLst/>
                </a:prstGeom>
                <a:noFill/>
                <a:ln>
                  <a:noFill/>
                </a:ln>
              </p:spPr>
            </p:pic>
            <p:pic>
              <p:nvPicPr>
                <p:cNvPr id="497" name="Google Shape;497;p14" descr="雌牛 単色塗りつぶ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953047" y="3769431"/>
                  <a:ext cx="819940" cy="819940"/>
                </a:xfrm>
                <a:prstGeom prst="rect">
                  <a:avLst/>
                </a:prstGeom>
                <a:noFill/>
                <a:ln>
                  <a:noFill/>
                </a:ln>
              </p:spPr>
            </p:pic>
            <p:pic>
              <p:nvPicPr>
                <p:cNvPr id="498" name="Google Shape;498;p14" descr="雌牛 単色塗りつぶ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953047" y="4539231"/>
                  <a:ext cx="819940" cy="819940"/>
                </a:xfrm>
                <a:prstGeom prst="rect">
                  <a:avLst/>
                </a:prstGeom>
                <a:noFill/>
                <a:ln>
                  <a:noFill/>
                </a:ln>
              </p:spPr>
            </p:pic>
            <p:pic>
              <p:nvPicPr>
                <p:cNvPr id="499" name="Google Shape;499;p14" descr="雌牛 枠線"/>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998630" y="4635110"/>
                  <a:ext cx="628182" cy="628182"/>
                </a:xfrm>
                <a:prstGeom prst="rect">
                  <a:avLst/>
                </a:prstGeom>
                <a:noFill/>
                <a:ln>
                  <a:noFill/>
                </a:ln>
              </p:spPr>
            </p:pic>
            <p:pic>
              <p:nvPicPr>
                <p:cNvPr id="500" name="Google Shape;500;p14" descr="雌牛 枠線"/>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30597" y="4626387"/>
                  <a:ext cx="628182" cy="628182"/>
                </a:xfrm>
                <a:prstGeom prst="rect">
                  <a:avLst/>
                </a:prstGeom>
                <a:noFill/>
                <a:ln>
                  <a:noFill/>
                </a:ln>
              </p:spPr>
            </p:pic>
            <p:pic>
              <p:nvPicPr>
                <p:cNvPr id="501" name="Google Shape;501;p14" descr="雌牛 枠線"/>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627174" y="3911049"/>
                  <a:ext cx="628182" cy="628182"/>
                </a:xfrm>
                <a:prstGeom prst="rect">
                  <a:avLst/>
                </a:prstGeom>
                <a:noFill/>
                <a:ln>
                  <a:noFill/>
                </a:ln>
              </p:spPr>
            </p:pic>
            <p:sp>
              <p:nvSpPr>
                <p:cNvPr id="502" name="Google Shape;502;p14"/>
                <p:cNvSpPr/>
                <p:nvPr/>
              </p:nvSpPr>
              <p:spPr>
                <a:xfrm>
                  <a:off x="6575461" y="4109663"/>
                  <a:ext cx="628182" cy="819940"/>
                </a:xfrm>
                <a:prstGeom prst="rightArrow">
                  <a:avLst>
                    <a:gd name="adj1" fmla="val 50000"/>
                    <a:gd name="adj2" fmla="val 50000"/>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3" name="Google Shape;503;p14"/>
                <p:cNvSpPr txBox="1"/>
                <p:nvPr/>
              </p:nvSpPr>
              <p:spPr>
                <a:xfrm>
                  <a:off x="7397880" y="4179401"/>
                  <a:ext cx="15156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72</a:t>
                  </a:r>
                  <a:endParaRPr/>
                </a:p>
                <a:p>
                  <a:pPr marL="0" marR="0" lvl="0" indent="0" algn="l" rtl="0">
                    <a:spcBef>
                      <a:spcPts val="0"/>
                    </a:spcBef>
                    <a:spcAft>
                      <a:spcPts val="0"/>
                    </a:spcAft>
                    <a:buNone/>
                  </a:pPr>
                  <a:r>
                    <a:rPr lang="ja-JP" sz="1800">
                      <a:solidFill>
                        <a:schemeClr val="dk1"/>
                      </a:solidFill>
                      <a:latin typeface="Arial"/>
                      <a:ea typeface="Arial"/>
                      <a:cs typeface="Arial"/>
                      <a:sym typeface="Arial"/>
                    </a:rPr>
                    <a:t>リットル／日</a:t>
                  </a:r>
                  <a:endParaRPr/>
                </a:p>
              </p:txBody>
            </p:sp>
            <p:pic>
              <p:nvPicPr>
                <p:cNvPr id="504" name="Google Shape;504;p14" descr="雌牛 単色塗りつぶ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96242" y="3767231"/>
                  <a:ext cx="819940" cy="819940"/>
                </a:xfrm>
                <a:prstGeom prst="rect">
                  <a:avLst/>
                </a:prstGeom>
                <a:noFill/>
                <a:ln>
                  <a:noFill/>
                </a:ln>
              </p:spPr>
            </p:pic>
            <p:sp>
              <p:nvSpPr>
                <p:cNvPr id="505" name="Google Shape;505;p14"/>
                <p:cNvSpPr/>
                <p:nvPr/>
              </p:nvSpPr>
              <p:spPr>
                <a:xfrm>
                  <a:off x="8776046" y="4117846"/>
                  <a:ext cx="707886" cy="707886"/>
                </a:xfrm>
                <a:prstGeom prst="rightArrow">
                  <a:avLst>
                    <a:gd name="adj1" fmla="val 50000"/>
                    <a:gd name="adj2" fmla="val 50000"/>
                  </a:avLst>
                </a:prstGeom>
                <a:solidFill>
                  <a:schemeClr val="accent6"/>
                </a:solidFill>
                <a:ln w="19050" cap="flat" cmpd="sng">
                  <a:solidFill>
                    <a:srgbClr val="2046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6" name="Google Shape;506;p14"/>
                <p:cNvSpPr txBox="1"/>
                <p:nvPr/>
              </p:nvSpPr>
              <p:spPr>
                <a:xfrm>
                  <a:off x="9814210" y="4148623"/>
                  <a:ext cx="170063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127,477</a:t>
                  </a:r>
                  <a:endParaRPr/>
                </a:p>
                <a:p>
                  <a:pPr marL="0" marR="0" lvl="0" indent="0" algn="l" rtl="0">
                    <a:spcBef>
                      <a:spcPts val="0"/>
                    </a:spcBef>
                    <a:spcAft>
                      <a:spcPts val="0"/>
                    </a:spcAft>
                    <a:buNone/>
                  </a:pPr>
                  <a:r>
                    <a:rPr lang="ja-JP" sz="1800">
                      <a:solidFill>
                        <a:schemeClr val="dk1"/>
                      </a:solidFill>
                      <a:latin typeface="Arial"/>
                      <a:ea typeface="Arial"/>
                      <a:cs typeface="Arial"/>
                      <a:sym typeface="Arial"/>
                    </a:rPr>
                    <a:t>ルピー／年</a:t>
                  </a:r>
                  <a:endParaRPr/>
                </a:p>
              </p:txBody>
            </p:sp>
          </p:grpSp>
          <p:sp>
            <p:nvSpPr>
              <p:cNvPr id="507" name="Google Shape;507;p14"/>
              <p:cNvSpPr txBox="1"/>
              <p:nvPr/>
            </p:nvSpPr>
            <p:spPr>
              <a:xfrm>
                <a:off x="601813" y="5184409"/>
                <a:ext cx="140006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Bさん</a:t>
                </a:r>
                <a:endParaRPr/>
              </a:p>
            </p:txBody>
          </p:sp>
        </p:grpSp>
        <p:sp>
          <p:nvSpPr>
            <p:cNvPr id="508" name="Google Shape;508;p14"/>
            <p:cNvSpPr txBox="1"/>
            <p:nvPr/>
          </p:nvSpPr>
          <p:spPr>
            <a:xfrm>
              <a:off x="9703378" y="4885237"/>
              <a:ext cx="19223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（30万円くらい）</a:t>
              </a:r>
              <a:endParaRPr/>
            </a:p>
          </p:txBody>
        </p:sp>
      </p:grpSp>
      <p:grpSp>
        <p:nvGrpSpPr>
          <p:cNvPr id="509" name="Google Shape;509;p14"/>
          <p:cNvGrpSpPr/>
          <p:nvPr/>
        </p:nvGrpSpPr>
        <p:grpSpPr>
          <a:xfrm>
            <a:off x="2343976" y="3227796"/>
            <a:ext cx="6152324" cy="636138"/>
            <a:chOff x="4316604" y="5375708"/>
            <a:chExt cx="5053904" cy="636138"/>
          </a:xfrm>
        </p:grpSpPr>
        <p:sp>
          <p:nvSpPr>
            <p:cNvPr id="510" name="Google Shape;510;p14"/>
            <p:cNvSpPr txBox="1"/>
            <p:nvPr/>
          </p:nvSpPr>
          <p:spPr>
            <a:xfrm>
              <a:off x="4316604" y="5642514"/>
              <a:ext cx="50539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同じ10頭でも生産量が増える：</a:t>
              </a:r>
              <a:r>
                <a:rPr lang="ja-JP" sz="1800" dirty="0">
                  <a:solidFill>
                    <a:srgbClr val="3A7D22"/>
                  </a:solidFill>
                  <a:latin typeface="Arial"/>
                  <a:ea typeface="Arial"/>
                  <a:cs typeface="Arial"/>
                  <a:sym typeface="Arial"/>
                </a:rPr>
                <a:t>生産性が上がる</a:t>
              </a:r>
              <a:endParaRPr dirty="0"/>
            </a:p>
          </p:txBody>
        </p:sp>
        <p:sp>
          <p:nvSpPr>
            <p:cNvPr id="511" name="Google Shape;511;p14"/>
            <p:cNvSpPr txBox="1"/>
            <p:nvPr/>
          </p:nvSpPr>
          <p:spPr>
            <a:xfrm>
              <a:off x="4316604" y="5375708"/>
              <a:ext cx="50539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Arial"/>
                  <a:ea typeface="Arial"/>
                  <a:cs typeface="Arial"/>
                  <a:sym typeface="Arial"/>
                </a:rPr>
                <a:t>おな　　とう　　せいさんりょう　ふ　せいさんせい　あ　　　　</a:t>
              </a:r>
              <a:endParaRPr dirty="0"/>
            </a:p>
          </p:txBody>
        </p:sp>
      </p:grpSp>
      <p:grpSp>
        <p:nvGrpSpPr>
          <p:cNvPr id="512" name="Google Shape;512;p14"/>
          <p:cNvGrpSpPr/>
          <p:nvPr/>
        </p:nvGrpSpPr>
        <p:grpSpPr>
          <a:xfrm>
            <a:off x="3609976" y="5433082"/>
            <a:ext cx="8582024" cy="1322784"/>
            <a:chOff x="3827522" y="6011846"/>
            <a:chExt cx="8167302" cy="1322784"/>
          </a:xfrm>
        </p:grpSpPr>
        <p:sp>
          <p:nvSpPr>
            <p:cNvPr id="513" name="Google Shape;513;p14"/>
            <p:cNvSpPr txBox="1"/>
            <p:nvPr/>
          </p:nvSpPr>
          <p:spPr>
            <a:xfrm>
              <a:off x="3827522" y="6263952"/>
              <a:ext cx="8167302" cy="1070678"/>
            </a:xfrm>
            <a:prstGeom prst="rect">
              <a:avLst/>
            </a:prstGeom>
            <a:noFill/>
            <a:ln>
              <a:noFill/>
            </a:ln>
          </p:spPr>
          <p:txBody>
            <a:bodyPr spcFirstLastPara="1" wrap="square" lIns="91425" tIns="45700" rIns="91425" bIns="45700" anchor="t" anchorCtr="0">
              <a:spAutoFit/>
            </a:bodyPr>
            <a:lstStyle/>
            <a:p>
              <a:pPr marL="0" marR="0" lvl="0" indent="0" algn="l" rtl="0">
                <a:lnSpc>
                  <a:spcPct val="139285"/>
                </a:lnSpc>
                <a:spcBef>
                  <a:spcPts val="0"/>
                </a:spcBef>
                <a:spcAft>
                  <a:spcPts val="0"/>
                </a:spcAft>
                <a:buNone/>
              </a:pPr>
              <a:r>
                <a:rPr lang="ja-JP" sz="2800">
                  <a:solidFill>
                    <a:srgbClr val="3A7D22"/>
                  </a:solidFill>
                  <a:latin typeface="Arial"/>
                  <a:ea typeface="Arial"/>
                  <a:cs typeface="Arial"/>
                  <a:sym typeface="Arial"/>
                </a:rPr>
                <a:t>品種改良とは</a:t>
              </a:r>
              <a:r>
                <a:rPr lang="ja-JP" sz="2800">
                  <a:solidFill>
                    <a:schemeClr val="dk1"/>
                  </a:solidFill>
                  <a:latin typeface="Arial"/>
                  <a:ea typeface="Arial"/>
                  <a:cs typeface="Arial"/>
                  <a:sym typeface="Arial"/>
                </a:rPr>
                <a:t>⑦</a:t>
              </a:r>
              <a:r>
                <a:rPr lang="ja-JP" sz="2800">
                  <a:solidFill>
                    <a:srgbClr val="3A7D22"/>
                  </a:solidFill>
                  <a:latin typeface="Arial"/>
                  <a:ea typeface="Arial"/>
                  <a:cs typeface="Arial"/>
                  <a:sym typeface="Arial"/>
                </a:rPr>
                <a:t>生産性</a:t>
              </a:r>
              <a:r>
                <a:rPr lang="ja-JP" sz="2800">
                  <a:solidFill>
                    <a:schemeClr val="dk1"/>
                  </a:solidFill>
                  <a:latin typeface="Arial"/>
                  <a:ea typeface="Arial"/>
                  <a:cs typeface="Arial"/>
                  <a:sym typeface="Arial"/>
                </a:rPr>
                <a:t>を上げるために，特徴が違う品種を交配させて⑧</a:t>
              </a:r>
              <a:r>
                <a:rPr lang="ja-JP" sz="2800">
                  <a:solidFill>
                    <a:srgbClr val="3A7D22"/>
                  </a:solidFill>
                  <a:latin typeface="Arial"/>
                  <a:ea typeface="Arial"/>
                  <a:cs typeface="Arial"/>
                  <a:sym typeface="Arial"/>
                </a:rPr>
                <a:t>新しい品種</a:t>
              </a:r>
              <a:r>
                <a:rPr lang="ja-JP" sz="2800">
                  <a:solidFill>
                    <a:schemeClr val="dk1"/>
                  </a:solidFill>
                  <a:latin typeface="Arial"/>
                  <a:ea typeface="Arial"/>
                  <a:cs typeface="Arial"/>
                  <a:sym typeface="Arial"/>
                </a:rPr>
                <a:t>を作ること</a:t>
              </a:r>
              <a:endParaRPr/>
            </a:p>
          </p:txBody>
        </p:sp>
        <p:sp>
          <p:nvSpPr>
            <p:cNvPr id="514" name="Google Shape;514;p14"/>
            <p:cNvSpPr txBox="1"/>
            <p:nvPr/>
          </p:nvSpPr>
          <p:spPr>
            <a:xfrm>
              <a:off x="3840992" y="6011846"/>
              <a:ext cx="815383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Arial"/>
                  <a:ea typeface="Arial"/>
                  <a:cs typeface="Arial"/>
                  <a:sym typeface="Arial"/>
                </a:rPr>
                <a:t>ひんしゅかいりょう　　　　　　せいさんせい　　あ　　　　　　　　　</a:t>
              </a:r>
              <a:r>
                <a:rPr lang="ja-JP" altLang="en-US" sz="1400" dirty="0">
                  <a:solidFill>
                    <a:schemeClr val="dk1"/>
                  </a:solidFill>
                  <a:latin typeface="Arial"/>
                  <a:ea typeface="Arial"/>
                  <a:cs typeface="Arial"/>
                  <a:sym typeface="Arial"/>
                </a:rPr>
                <a:t>　　　</a:t>
              </a:r>
              <a:r>
                <a:rPr lang="ja-JP" sz="1400" dirty="0">
                  <a:solidFill>
                    <a:schemeClr val="dk1"/>
                  </a:solidFill>
                  <a:latin typeface="Arial"/>
                  <a:ea typeface="Arial"/>
                  <a:cs typeface="Arial"/>
                  <a:sym typeface="Arial"/>
                </a:rPr>
                <a:t>とくちょう　ちが　　　　　　</a:t>
              </a:r>
              <a:endParaRPr dirty="0"/>
            </a:p>
          </p:txBody>
        </p:sp>
      </p:grpSp>
      <p:sp>
        <p:nvSpPr>
          <p:cNvPr id="515" name="Google Shape;515;p14"/>
          <p:cNvSpPr txBox="1"/>
          <p:nvPr/>
        </p:nvSpPr>
        <p:spPr>
          <a:xfrm>
            <a:off x="3624130" y="6199572"/>
            <a:ext cx="8153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Arial"/>
                <a:ea typeface="Arial"/>
                <a:cs typeface="Arial"/>
                <a:sym typeface="Arial"/>
              </a:rPr>
              <a:t>ひんしゅ　　　　こうはい　　　　　　あたら　　　　　　ひんしゅ　　　つく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5"/>
          <p:cNvSpPr txBox="1"/>
          <p:nvPr/>
        </p:nvSpPr>
        <p:spPr>
          <a:xfrm>
            <a:off x="106166" y="32605"/>
            <a:ext cx="1197966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000" dirty="0">
                <a:solidFill>
                  <a:srgbClr val="3A7D22"/>
                </a:solidFill>
                <a:latin typeface="Arial"/>
                <a:ea typeface="Arial"/>
                <a:cs typeface="Arial"/>
                <a:sym typeface="Arial"/>
              </a:rPr>
              <a:t>２．食糧生産しょくりょうせいさん</a:t>
            </a:r>
            <a:r>
              <a:rPr lang="ja-JP" sz="4000" dirty="0">
                <a:solidFill>
                  <a:schemeClr val="dk1"/>
                </a:solidFill>
                <a:latin typeface="Arial"/>
                <a:ea typeface="Arial"/>
                <a:cs typeface="Arial"/>
                <a:sym typeface="Arial"/>
              </a:rPr>
              <a:t>：どうやって増えた？</a:t>
            </a:r>
            <a:endParaRPr dirty="0"/>
          </a:p>
        </p:txBody>
      </p:sp>
      <p:sp>
        <p:nvSpPr>
          <p:cNvPr id="522" name="Google Shape;522;p15"/>
          <p:cNvSpPr txBox="1"/>
          <p:nvPr/>
        </p:nvSpPr>
        <p:spPr>
          <a:xfrm>
            <a:off x="106166" y="1298807"/>
            <a:ext cx="104951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２-2．集めて売る：</a:t>
            </a:r>
            <a:r>
              <a:rPr lang="ja-JP" sz="2800" dirty="0">
                <a:solidFill>
                  <a:srgbClr val="3A7D22"/>
                </a:solidFill>
                <a:latin typeface="Arial"/>
                <a:ea typeface="Arial"/>
                <a:cs typeface="Arial"/>
                <a:sym typeface="Arial"/>
              </a:rPr>
              <a:t>協同組合</a:t>
            </a:r>
            <a:r>
              <a:rPr lang="ja-JP" sz="2800" dirty="0">
                <a:solidFill>
                  <a:schemeClr val="dk1"/>
                </a:solidFill>
                <a:latin typeface="Arial"/>
                <a:ea typeface="Arial"/>
                <a:cs typeface="Arial"/>
                <a:sym typeface="Arial"/>
              </a:rPr>
              <a:t>（きょうどうくみあい）</a:t>
            </a:r>
            <a:endParaRPr dirty="0"/>
          </a:p>
        </p:txBody>
      </p:sp>
      <p:sp>
        <p:nvSpPr>
          <p:cNvPr id="523" name="Google Shape;523;p15"/>
          <p:cNvSpPr txBox="1"/>
          <p:nvPr/>
        </p:nvSpPr>
        <p:spPr>
          <a:xfrm>
            <a:off x="1457218" y="1560417"/>
            <a:ext cx="927756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Cooperative union Cooperativa　合作社협동조합　hợp tác xã　</a:t>
            </a:r>
            <a:r>
              <a:rPr lang="ja-JP" sz="2800">
                <a:solidFill>
                  <a:schemeClr val="dk1"/>
                </a:solidFill>
                <a:latin typeface="Arial"/>
                <a:ea typeface="Arial"/>
                <a:cs typeface="Arial"/>
                <a:sym typeface="Arial"/>
              </a:rPr>
              <a:t>សហករណ៍ 　　　</a:t>
            </a:r>
            <a:endParaRPr/>
          </a:p>
        </p:txBody>
      </p:sp>
      <p:sp>
        <p:nvSpPr>
          <p:cNvPr id="524" name="Google Shape;524;p15"/>
          <p:cNvSpPr txBox="1"/>
          <p:nvPr/>
        </p:nvSpPr>
        <p:spPr>
          <a:xfrm>
            <a:off x="1136257" y="1087568"/>
            <a:ext cx="24070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あつ　　　う</a:t>
            </a:r>
            <a:endParaRPr dirty="0"/>
          </a:p>
        </p:txBody>
      </p:sp>
      <p:grpSp>
        <p:nvGrpSpPr>
          <p:cNvPr id="525" name="Google Shape;525;p15"/>
          <p:cNvGrpSpPr/>
          <p:nvPr/>
        </p:nvGrpSpPr>
        <p:grpSpPr>
          <a:xfrm>
            <a:off x="294526" y="2663306"/>
            <a:ext cx="8640567" cy="644077"/>
            <a:chOff x="1868183" y="2845554"/>
            <a:chExt cx="8640567" cy="644077"/>
          </a:xfrm>
        </p:grpSpPr>
        <p:sp>
          <p:nvSpPr>
            <p:cNvPr id="526" name="Google Shape;526;p15"/>
            <p:cNvSpPr txBox="1"/>
            <p:nvPr/>
          </p:nvSpPr>
          <p:spPr>
            <a:xfrm>
              <a:off x="1868183" y="3027966"/>
              <a:ext cx="864056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Arial"/>
                  <a:ea typeface="Arial"/>
                  <a:cs typeface="Arial"/>
                  <a:sym typeface="Arial"/>
                </a:rPr>
                <a:t>インド酪農協同組合　Indian Dairy Cooperative Union</a:t>
              </a:r>
              <a:endParaRPr sz="2400">
                <a:solidFill>
                  <a:schemeClr val="dk1"/>
                </a:solidFill>
                <a:latin typeface="Arial"/>
                <a:ea typeface="Arial"/>
                <a:cs typeface="Arial"/>
                <a:sym typeface="Arial"/>
              </a:endParaRPr>
            </a:p>
          </p:txBody>
        </p:sp>
        <p:sp>
          <p:nvSpPr>
            <p:cNvPr id="527" name="Google Shape;527;p15"/>
            <p:cNvSpPr txBox="1"/>
            <p:nvPr/>
          </p:nvSpPr>
          <p:spPr>
            <a:xfrm>
              <a:off x="3219343" y="2845554"/>
              <a:ext cx="33699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Arial"/>
                  <a:ea typeface="Arial"/>
                  <a:cs typeface="Arial"/>
                  <a:sym typeface="Arial"/>
                </a:rPr>
                <a:t>らくのうきょうどうくみあい</a:t>
              </a:r>
              <a:endParaRPr sz="1400" dirty="0">
                <a:solidFill>
                  <a:schemeClr val="dk1"/>
                </a:solidFill>
                <a:latin typeface="Arial"/>
                <a:ea typeface="Arial"/>
                <a:cs typeface="Arial"/>
                <a:sym typeface="Arial"/>
              </a:endParaRPr>
            </a:p>
          </p:txBody>
        </p:sp>
      </p:grpSp>
      <p:sp>
        <p:nvSpPr>
          <p:cNvPr id="529" name="Google Shape;529;p15"/>
          <p:cNvSpPr txBox="1"/>
          <p:nvPr/>
        </p:nvSpPr>
        <p:spPr>
          <a:xfrm>
            <a:off x="2509501" y="2198875"/>
            <a:ext cx="88252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農民が一緒に⑨</a:t>
            </a:r>
            <a:r>
              <a:rPr lang="ja-JP" sz="2400">
                <a:solidFill>
                  <a:srgbClr val="3A7D22"/>
                </a:solidFill>
                <a:latin typeface="Arial"/>
                <a:ea typeface="Arial"/>
                <a:cs typeface="Arial"/>
                <a:sym typeface="Arial"/>
              </a:rPr>
              <a:t>生産</a:t>
            </a:r>
            <a:r>
              <a:rPr lang="ja-JP" sz="2400">
                <a:solidFill>
                  <a:schemeClr val="dk1"/>
                </a:solidFill>
                <a:latin typeface="Arial"/>
                <a:ea typeface="Arial"/>
                <a:cs typeface="Arial"/>
                <a:sym typeface="Arial"/>
              </a:rPr>
              <a:t>や⑩</a:t>
            </a:r>
            <a:r>
              <a:rPr lang="ja-JP" sz="2400">
                <a:solidFill>
                  <a:srgbClr val="3A7D22"/>
                </a:solidFill>
                <a:latin typeface="Arial"/>
                <a:ea typeface="Arial"/>
                <a:cs typeface="Arial"/>
                <a:sym typeface="Arial"/>
              </a:rPr>
              <a:t>販売</a:t>
            </a:r>
            <a:r>
              <a:rPr lang="ja-JP" sz="2400">
                <a:solidFill>
                  <a:schemeClr val="dk1"/>
                </a:solidFill>
                <a:latin typeface="Arial"/>
                <a:ea typeface="Arial"/>
                <a:cs typeface="Arial"/>
                <a:sym typeface="Arial"/>
              </a:rPr>
              <a:t>をして，生産性を上げる組織</a:t>
            </a:r>
            <a:endParaRPr/>
          </a:p>
        </p:txBody>
      </p:sp>
      <p:sp>
        <p:nvSpPr>
          <p:cNvPr id="530" name="Google Shape;530;p15"/>
          <p:cNvSpPr txBox="1"/>
          <p:nvPr/>
        </p:nvSpPr>
        <p:spPr>
          <a:xfrm>
            <a:off x="2339779" y="1986576"/>
            <a:ext cx="1062861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のうみん　いっしょ　せいさん　　</a:t>
            </a:r>
            <a:r>
              <a:rPr lang="ja-JP" altLang="en-US" sz="1800" dirty="0">
                <a:solidFill>
                  <a:schemeClr val="dk1"/>
                </a:solidFill>
                <a:latin typeface="Arial"/>
                <a:ea typeface="Arial"/>
                <a:cs typeface="Arial"/>
                <a:sym typeface="Arial"/>
              </a:rPr>
              <a:t>は</a:t>
            </a:r>
            <a:r>
              <a:rPr lang="ja-JP" sz="1800" dirty="0">
                <a:solidFill>
                  <a:schemeClr val="dk1"/>
                </a:solidFill>
                <a:latin typeface="Arial"/>
                <a:ea typeface="Arial"/>
                <a:cs typeface="Arial"/>
                <a:sym typeface="Arial"/>
              </a:rPr>
              <a:t>んばい　　</a:t>
            </a:r>
            <a:r>
              <a:rPr lang="ja-JP" altLang="en-US" sz="1800" dirty="0">
                <a:solidFill>
                  <a:schemeClr val="dk1"/>
                </a:solidFill>
                <a:latin typeface="Arial"/>
                <a:ea typeface="Arial"/>
                <a:cs typeface="Arial"/>
                <a:sym typeface="Arial"/>
              </a:rPr>
              <a:t>　</a:t>
            </a:r>
            <a:r>
              <a:rPr lang="ja-JP" sz="1800" dirty="0">
                <a:solidFill>
                  <a:schemeClr val="dk1"/>
                </a:solidFill>
                <a:latin typeface="Arial"/>
                <a:ea typeface="Arial"/>
                <a:cs typeface="Arial"/>
                <a:sym typeface="Arial"/>
              </a:rPr>
              <a:t>せいさんせい　あ　</a:t>
            </a:r>
            <a:r>
              <a:rPr lang="ja-JP" altLang="en-US" sz="1800" dirty="0">
                <a:solidFill>
                  <a:schemeClr val="dk1"/>
                </a:solidFill>
                <a:latin typeface="Arial"/>
                <a:ea typeface="Arial"/>
                <a:cs typeface="Arial"/>
                <a:sym typeface="Arial"/>
              </a:rPr>
              <a:t>　</a:t>
            </a:r>
            <a:r>
              <a:rPr lang="ja-JP" sz="1800" dirty="0">
                <a:solidFill>
                  <a:schemeClr val="dk1"/>
                </a:solidFill>
                <a:latin typeface="Arial"/>
                <a:ea typeface="Arial"/>
                <a:cs typeface="Arial"/>
                <a:sym typeface="Arial"/>
              </a:rPr>
              <a:t>そしき</a:t>
            </a:r>
            <a:endParaRPr dirty="0"/>
          </a:p>
        </p:txBody>
      </p:sp>
      <p:grpSp>
        <p:nvGrpSpPr>
          <p:cNvPr id="532" name="Google Shape;532;p15"/>
          <p:cNvGrpSpPr/>
          <p:nvPr/>
        </p:nvGrpSpPr>
        <p:grpSpPr>
          <a:xfrm>
            <a:off x="647700" y="5976630"/>
            <a:ext cx="5097657" cy="774370"/>
            <a:chOff x="1063374" y="5966623"/>
            <a:chExt cx="4777484" cy="774370"/>
          </a:xfrm>
        </p:grpSpPr>
        <p:sp>
          <p:nvSpPr>
            <p:cNvPr id="533" name="Google Shape;533;p15"/>
            <p:cNvSpPr txBox="1"/>
            <p:nvPr/>
          </p:nvSpPr>
          <p:spPr>
            <a:xfrm>
              <a:off x="1063374" y="6217773"/>
              <a:ext cx="47774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仕事１　牛乳を集める</a:t>
              </a:r>
              <a:endParaRPr/>
            </a:p>
          </p:txBody>
        </p:sp>
        <p:sp>
          <p:nvSpPr>
            <p:cNvPr id="534" name="Google Shape;534;p15"/>
            <p:cNvSpPr txBox="1"/>
            <p:nvPr/>
          </p:nvSpPr>
          <p:spPr>
            <a:xfrm>
              <a:off x="1063374" y="5966623"/>
              <a:ext cx="40348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しごと　　　ぎゅうにゅう　あつ</a:t>
              </a:r>
              <a:endParaRPr dirty="0"/>
            </a:p>
          </p:txBody>
        </p:sp>
      </p:grpSp>
      <p:sp>
        <p:nvSpPr>
          <p:cNvPr id="535" name="Google Shape;535;p15"/>
          <p:cNvSpPr txBox="1"/>
          <p:nvPr/>
        </p:nvSpPr>
        <p:spPr>
          <a:xfrm>
            <a:off x="8481316" y="2808876"/>
            <a:ext cx="33699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3A7D22"/>
                </a:solidFill>
                <a:latin typeface="Arial"/>
                <a:ea typeface="Arial"/>
                <a:cs typeface="Arial"/>
                <a:sym typeface="Arial"/>
              </a:rPr>
              <a:t>1970年代にできた</a:t>
            </a:r>
            <a:endParaRPr/>
          </a:p>
        </p:txBody>
      </p:sp>
      <p:sp>
        <p:nvSpPr>
          <p:cNvPr id="536" name="Google Shape;536;p15"/>
          <p:cNvSpPr txBox="1"/>
          <p:nvPr/>
        </p:nvSpPr>
        <p:spPr>
          <a:xfrm>
            <a:off x="5214135" y="6244605"/>
            <a:ext cx="49521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Arial"/>
                <a:ea typeface="Arial"/>
                <a:cs typeface="Arial"/>
                <a:sym typeface="Arial"/>
              </a:rPr>
              <a:t>Collect milk from farmers</a:t>
            </a:r>
            <a:endParaRPr sz="2400" dirty="0">
              <a:solidFill>
                <a:schemeClr val="dk1"/>
              </a:solidFill>
              <a:latin typeface="Arial"/>
              <a:ea typeface="Arial"/>
              <a:cs typeface="Arial"/>
              <a:sym typeface="Arial"/>
            </a:endParaRPr>
          </a:p>
        </p:txBody>
      </p:sp>
      <p:pic>
        <p:nvPicPr>
          <p:cNvPr id="3" name="図 2" descr="人, 持つ, 若い, テーブル が含まれている画像&#10;&#10;AI によって生成されたコンテンツは間違っている可能性があります。">
            <a:extLst>
              <a:ext uri="{FF2B5EF4-FFF2-40B4-BE49-F238E27FC236}">
                <a16:creationId xmlns:a16="http://schemas.microsoft.com/office/drawing/2014/main" id="{B33BC358-2259-E88C-5611-73FD2C582F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0842" y="3529943"/>
            <a:ext cx="3145980" cy="2097320"/>
          </a:xfrm>
          <a:prstGeom prst="rect">
            <a:avLst/>
          </a:prstGeom>
        </p:spPr>
      </p:pic>
      <p:pic>
        <p:nvPicPr>
          <p:cNvPr id="2" name="図 1" descr="人, キッチン, 鍋, 建物 が含まれている画像&#10;&#10;AI によって生成されたコンテンツは間違っている可能性があります。">
            <a:extLst>
              <a:ext uri="{FF2B5EF4-FFF2-40B4-BE49-F238E27FC236}">
                <a16:creationId xmlns:a16="http://schemas.microsoft.com/office/drawing/2014/main" id="{FE261100-0ADB-9A75-C030-66F1FBD0A1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9810" y="3473088"/>
            <a:ext cx="1394352" cy="2091142"/>
          </a:xfrm>
          <a:prstGeom prst="rect">
            <a:avLst/>
          </a:prstGeom>
        </p:spPr>
      </p:pic>
      <p:pic>
        <p:nvPicPr>
          <p:cNvPr id="5" name="図 4" descr="屋外, 草, ウシ, 立つ が含まれている画像&#10;&#10;AI によって生成されたコンテンツは間違っている可能性があります。">
            <a:extLst>
              <a:ext uri="{FF2B5EF4-FFF2-40B4-BE49-F238E27FC236}">
                <a16:creationId xmlns:a16="http://schemas.microsoft.com/office/drawing/2014/main" id="{0B1FFCCC-6FC5-410F-1B23-19EC4DA717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3665" y="3417874"/>
            <a:ext cx="3289465" cy="2197115"/>
          </a:xfrm>
          <a:prstGeom prst="rect">
            <a:avLst/>
          </a:prstGeom>
        </p:spPr>
      </p:pic>
      <p:sp>
        <p:nvSpPr>
          <p:cNvPr id="6" name="矢印: 右 5">
            <a:extLst>
              <a:ext uri="{FF2B5EF4-FFF2-40B4-BE49-F238E27FC236}">
                <a16:creationId xmlns:a16="http://schemas.microsoft.com/office/drawing/2014/main" id="{380BF42F-BEFE-1638-801F-C458912CF0E2}"/>
              </a:ext>
            </a:extLst>
          </p:cNvPr>
          <p:cNvSpPr/>
          <p:nvPr/>
        </p:nvSpPr>
        <p:spPr>
          <a:xfrm>
            <a:off x="4614809" y="4162567"/>
            <a:ext cx="599326" cy="8414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87902F67-F289-CB49-83B0-AC07739D8571}"/>
              </a:ext>
            </a:extLst>
          </p:cNvPr>
          <p:cNvSpPr/>
          <p:nvPr/>
        </p:nvSpPr>
        <p:spPr>
          <a:xfrm>
            <a:off x="7159837" y="4162567"/>
            <a:ext cx="599326" cy="8414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p16"/>
          <p:cNvSpPr txBox="1"/>
          <p:nvPr/>
        </p:nvSpPr>
        <p:spPr>
          <a:xfrm>
            <a:off x="106166" y="221162"/>
            <a:ext cx="116303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000">
                <a:solidFill>
                  <a:srgbClr val="3A7D22"/>
                </a:solidFill>
                <a:latin typeface="Arial"/>
                <a:ea typeface="Arial"/>
                <a:cs typeface="Arial"/>
                <a:sym typeface="Arial"/>
              </a:rPr>
              <a:t>２．食糧生産　しょくりょうせいさん</a:t>
            </a:r>
            <a:r>
              <a:rPr lang="ja-JP" sz="4000">
                <a:solidFill>
                  <a:schemeClr val="dk1"/>
                </a:solidFill>
                <a:latin typeface="Arial"/>
                <a:ea typeface="Arial"/>
                <a:cs typeface="Arial"/>
                <a:sym typeface="Arial"/>
              </a:rPr>
              <a:t>：どうやって増えた？</a:t>
            </a:r>
            <a:endParaRPr/>
          </a:p>
        </p:txBody>
      </p:sp>
      <p:sp>
        <p:nvSpPr>
          <p:cNvPr id="544" name="Google Shape;544;p16"/>
          <p:cNvSpPr txBox="1"/>
          <p:nvPr/>
        </p:nvSpPr>
        <p:spPr>
          <a:xfrm>
            <a:off x="3210673" y="1017410"/>
            <a:ext cx="76192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２-2．集めて売る：</a:t>
            </a:r>
            <a:r>
              <a:rPr lang="ja-JP" sz="2800" dirty="0">
                <a:solidFill>
                  <a:srgbClr val="3A7D22"/>
                </a:solidFill>
                <a:latin typeface="Arial"/>
                <a:ea typeface="Arial"/>
                <a:cs typeface="Arial"/>
                <a:sym typeface="Arial"/>
              </a:rPr>
              <a:t>組合</a:t>
            </a:r>
            <a:r>
              <a:rPr lang="ja-JP" sz="2800" dirty="0">
                <a:solidFill>
                  <a:schemeClr val="dk1"/>
                </a:solidFill>
                <a:latin typeface="Arial"/>
                <a:ea typeface="Arial"/>
                <a:cs typeface="Arial"/>
                <a:sym typeface="Arial"/>
              </a:rPr>
              <a:t>（くみあい）</a:t>
            </a:r>
            <a:endParaRPr dirty="0"/>
          </a:p>
        </p:txBody>
      </p:sp>
      <p:grpSp>
        <p:nvGrpSpPr>
          <p:cNvPr id="547" name="Google Shape;547;p16"/>
          <p:cNvGrpSpPr/>
          <p:nvPr/>
        </p:nvGrpSpPr>
        <p:grpSpPr>
          <a:xfrm>
            <a:off x="361950" y="5649748"/>
            <a:ext cx="11553825" cy="774370"/>
            <a:chOff x="906228" y="5649748"/>
            <a:chExt cx="9046007" cy="774370"/>
          </a:xfrm>
        </p:grpSpPr>
        <p:grpSp>
          <p:nvGrpSpPr>
            <p:cNvPr id="548" name="Google Shape;548;p16"/>
            <p:cNvGrpSpPr/>
            <p:nvPr/>
          </p:nvGrpSpPr>
          <p:grpSpPr>
            <a:xfrm>
              <a:off x="906228" y="5649748"/>
              <a:ext cx="4777484" cy="774370"/>
              <a:chOff x="1063374" y="5966623"/>
              <a:chExt cx="4777484" cy="774370"/>
            </a:xfrm>
          </p:grpSpPr>
          <p:sp>
            <p:nvSpPr>
              <p:cNvPr id="549" name="Google Shape;549;p16"/>
              <p:cNvSpPr txBox="1"/>
              <p:nvPr/>
            </p:nvSpPr>
            <p:spPr>
              <a:xfrm>
                <a:off x="1063374" y="6217773"/>
                <a:ext cx="47774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仕事２　加工して保存する</a:t>
                </a:r>
                <a:endParaRPr/>
              </a:p>
            </p:txBody>
          </p:sp>
          <p:sp>
            <p:nvSpPr>
              <p:cNvPr id="550" name="Google Shape;550;p16"/>
              <p:cNvSpPr txBox="1"/>
              <p:nvPr/>
            </p:nvSpPr>
            <p:spPr>
              <a:xfrm>
                <a:off x="1063374" y="5966623"/>
                <a:ext cx="380961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しごと　　　　　　かこう　　　　　ほぞん</a:t>
                </a:r>
                <a:endParaRPr/>
              </a:p>
            </p:txBody>
          </p:sp>
        </p:grpSp>
        <p:sp>
          <p:nvSpPr>
            <p:cNvPr id="551" name="Google Shape;551;p16"/>
            <p:cNvSpPr txBox="1"/>
            <p:nvPr/>
          </p:nvSpPr>
          <p:spPr>
            <a:xfrm>
              <a:off x="5000092" y="5931675"/>
              <a:ext cx="49521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Process and preserve</a:t>
              </a:r>
              <a:endParaRPr sz="2400">
                <a:solidFill>
                  <a:schemeClr val="dk1"/>
                </a:solidFill>
                <a:latin typeface="Arial"/>
                <a:ea typeface="Arial"/>
                <a:cs typeface="Arial"/>
                <a:sym typeface="Arial"/>
              </a:endParaRPr>
            </a:p>
          </p:txBody>
        </p:sp>
      </p:grpSp>
      <p:pic>
        <p:nvPicPr>
          <p:cNvPr id="3" name="図 2" descr="人, キッチン, 鍋, 建物 が含まれている画像&#10;&#10;AI によって生成されたコンテンツは間違っている可能性があります。">
            <a:extLst>
              <a:ext uri="{FF2B5EF4-FFF2-40B4-BE49-F238E27FC236}">
                <a16:creationId xmlns:a16="http://schemas.microsoft.com/office/drawing/2014/main" id="{6E6FED55-C0DC-17FC-B9C1-A44C63495A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666" y="1761875"/>
            <a:ext cx="2444867" cy="3666626"/>
          </a:xfrm>
          <a:prstGeom prst="rect">
            <a:avLst/>
          </a:prstGeom>
        </p:spPr>
      </p:pic>
      <p:pic>
        <p:nvPicPr>
          <p:cNvPr id="5" name="図 4" descr="人, 男, 女性, 持つ が含まれている画像&#10;&#10;AI によって生成されたコンテンツは間違っている可能性があります。">
            <a:extLst>
              <a:ext uri="{FF2B5EF4-FFF2-40B4-BE49-F238E27FC236}">
                <a16:creationId xmlns:a16="http://schemas.microsoft.com/office/drawing/2014/main" id="{53037D06-A87E-FD75-7022-CF5AA73193E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49533" y="1761876"/>
            <a:ext cx="4812349" cy="3664611"/>
          </a:xfrm>
          <a:prstGeom prst="rect">
            <a:avLst/>
          </a:prstGeom>
        </p:spPr>
      </p:pic>
      <p:pic>
        <p:nvPicPr>
          <p:cNvPr id="7" name="図 6" descr="レストランで食事をしている人達&#10;&#10;AI によって生成されたコンテンツは間違っている可能性があります。">
            <a:extLst>
              <a:ext uri="{FF2B5EF4-FFF2-40B4-BE49-F238E27FC236}">
                <a16:creationId xmlns:a16="http://schemas.microsoft.com/office/drawing/2014/main" id="{60A2F4EE-3DD7-D348-E6B3-50CDE5792D7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61882" y="1761875"/>
            <a:ext cx="4430118" cy="3664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17" descr="アイコン&#10;&#10;自動的に生成された説明"/>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8563829" y="1821435"/>
            <a:ext cx="562435" cy="1155845"/>
          </a:xfrm>
          <a:prstGeom prst="rect">
            <a:avLst/>
          </a:prstGeom>
          <a:noFill/>
          <a:ln>
            <a:noFill/>
          </a:ln>
        </p:spPr>
      </p:pic>
      <p:pic>
        <p:nvPicPr>
          <p:cNvPr id="558" name="Google Shape;558;p17" descr="白いバックグラウンドの前に座っている人形&#10;&#10;低い精度で自動的に生成された説明"/>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07144" y="765030"/>
            <a:ext cx="1223030" cy="2380593"/>
          </a:xfrm>
          <a:prstGeom prst="rect">
            <a:avLst/>
          </a:prstGeom>
          <a:noFill/>
          <a:ln>
            <a:noFill/>
          </a:ln>
        </p:spPr>
      </p:pic>
      <p:pic>
        <p:nvPicPr>
          <p:cNvPr id="559" name="Google Shape;559;p17" descr="クマ, テディ が含まれている画像&#10;&#10;自動的に生成された説明"/>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666186" y="4004351"/>
            <a:ext cx="1550144" cy="1996965"/>
          </a:xfrm>
          <a:prstGeom prst="rect">
            <a:avLst/>
          </a:prstGeom>
          <a:noFill/>
          <a:ln>
            <a:noFill/>
          </a:ln>
        </p:spPr>
      </p:pic>
      <p:pic>
        <p:nvPicPr>
          <p:cNvPr id="560" name="Google Shape;560;p17" descr="ゲームのキャラクター&#10;&#10;低い精度で自動的に生成された説明"/>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61729" y="1503731"/>
            <a:ext cx="1108990" cy="2158619"/>
          </a:xfrm>
          <a:prstGeom prst="rect">
            <a:avLst/>
          </a:prstGeom>
          <a:noFill/>
          <a:ln>
            <a:noFill/>
          </a:ln>
        </p:spPr>
      </p:pic>
      <p:pic>
        <p:nvPicPr>
          <p:cNvPr id="561" name="Google Shape;561;p17" descr="おもちゃ, 時計, 選手 が含まれている画像&#10;&#10;自動的に生成された説明"/>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82503" y="4237034"/>
            <a:ext cx="2049188" cy="2233448"/>
          </a:xfrm>
          <a:prstGeom prst="rect">
            <a:avLst/>
          </a:prstGeom>
          <a:noFill/>
          <a:ln>
            <a:noFill/>
          </a:ln>
        </p:spPr>
      </p:pic>
      <p:pic>
        <p:nvPicPr>
          <p:cNvPr id="562" name="Google Shape;562;p17"/>
          <p:cNvPicPr preferRelativeResize="0"/>
          <p:nvPr/>
        </p:nvPicPr>
        <p:blipFill rotWithShape="1">
          <a:blip r:embed="rId8">
            <a:alphaModFix/>
          </a:blip>
          <a:srcRect/>
          <a:stretch/>
        </p:blipFill>
        <p:spPr>
          <a:xfrm>
            <a:off x="4084925" y="2249677"/>
            <a:ext cx="2796792" cy="2566106"/>
          </a:xfrm>
          <a:prstGeom prst="rect">
            <a:avLst/>
          </a:prstGeom>
          <a:noFill/>
          <a:ln>
            <a:noFill/>
          </a:ln>
        </p:spPr>
      </p:pic>
      <p:sp>
        <p:nvSpPr>
          <p:cNvPr id="563" name="Google Shape;563;p17"/>
          <p:cNvSpPr/>
          <p:nvPr/>
        </p:nvSpPr>
        <p:spPr>
          <a:xfrm rot="-2161961">
            <a:off x="7078689" y="2433428"/>
            <a:ext cx="978408" cy="484632"/>
          </a:xfrm>
          <a:prstGeom prst="lef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4" name="Google Shape;564;p17"/>
          <p:cNvSpPr/>
          <p:nvPr/>
        </p:nvSpPr>
        <p:spPr>
          <a:xfrm rot="-9116330">
            <a:off x="2819176" y="2307422"/>
            <a:ext cx="1026036" cy="484632"/>
          </a:xfrm>
          <a:prstGeom prst="lef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5" name="Google Shape;565;p17"/>
          <p:cNvSpPr/>
          <p:nvPr/>
        </p:nvSpPr>
        <p:spPr>
          <a:xfrm rot="9137519">
            <a:off x="3048137" y="4261487"/>
            <a:ext cx="978408" cy="484632"/>
          </a:xfrm>
          <a:prstGeom prst="lef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6" name="Google Shape;566;p17"/>
          <p:cNvSpPr/>
          <p:nvPr/>
        </p:nvSpPr>
        <p:spPr>
          <a:xfrm rot="2332628">
            <a:off x="7198974" y="4447896"/>
            <a:ext cx="978408" cy="484632"/>
          </a:xfrm>
          <a:prstGeom prst="lef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67" name="Google Shape;567;p17" descr="アイコン&#10;&#10;自動的に生成された説明"/>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28826" y="1849055"/>
            <a:ext cx="562435" cy="1155845"/>
          </a:xfrm>
          <a:prstGeom prst="rect">
            <a:avLst/>
          </a:prstGeom>
          <a:noFill/>
          <a:ln>
            <a:noFill/>
          </a:ln>
        </p:spPr>
      </p:pic>
      <p:pic>
        <p:nvPicPr>
          <p:cNvPr id="568" name="Google Shape;568;p17" descr="アイコン&#10;&#10;自動的に生成された説明"/>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293111" y="4237034"/>
            <a:ext cx="562435" cy="1155845"/>
          </a:xfrm>
          <a:prstGeom prst="rect">
            <a:avLst/>
          </a:prstGeom>
          <a:noFill/>
          <a:ln>
            <a:noFill/>
          </a:ln>
        </p:spPr>
      </p:pic>
      <p:pic>
        <p:nvPicPr>
          <p:cNvPr id="569" name="Google Shape;569;p17" descr="アイコン&#10;&#10;自動的に生成された説明"/>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47259" y="4061810"/>
            <a:ext cx="562435" cy="1155845"/>
          </a:xfrm>
          <a:prstGeom prst="rect">
            <a:avLst/>
          </a:prstGeom>
          <a:noFill/>
          <a:ln>
            <a:noFill/>
          </a:ln>
        </p:spPr>
      </p:pic>
      <p:sp>
        <p:nvSpPr>
          <p:cNvPr id="570" name="Google Shape;570;p17"/>
          <p:cNvSpPr/>
          <p:nvPr/>
        </p:nvSpPr>
        <p:spPr>
          <a:xfrm rot="10800000">
            <a:off x="7567893" y="3161012"/>
            <a:ext cx="1900829" cy="952526"/>
          </a:xfrm>
          <a:prstGeom prst="leftArrow">
            <a:avLst>
              <a:gd name="adj1" fmla="val 50000"/>
              <a:gd name="adj2" fmla="val 50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1" name="Google Shape;571;p17" descr="牛乳パックのイラスト | かわいいフリー素材集 いらすとや"/>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389511" y="2301954"/>
            <a:ext cx="2189886" cy="2563093"/>
          </a:xfrm>
          <a:prstGeom prst="rect">
            <a:avLst/>
          </a:prstGeom>
          <a:noFill/>
          <a:ln>
            <a:noFill/>
          </a:ln>
        </p:spPr>
      </p:pic>
      <p:sp>
        <p:nvSpPr>
          <p:cNvPr id="572" name="Google Shape;572;p17"/>
          <p:cNvSpPr txBox="1"/>
          <p:nvPr/>
        </p:nvSpPr>
        <p:spPr>
          <a:xfrm>
            <a:off x="106166" y="221162"/>
            <a:ext cx="116303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000">
                <a:solidFill>
                  <a:srgbClr val="3A7D22"/>
                </a:solidFill>
                <a:latin typeface="Arial"/>
                <a:ea typeface="Arial"/>
                <a:cs typeface="Arial"/>
                <a:sym typeface="Arial"/>
              </a:rPr>
              <a:t>２．食糧生産　しょくりょうせいさん</a:t>
            </a:r>
            <a:r>
              <a:rPr lang="ja-JP" sz="4000">
                <a:solidFill>
                  <a:schemeClr val="dk1"/>
                </a:solidFill>
                <a:latin typeface="Arial"/>
                <a:ea typeface="Arial"/>
                <a:cs typeface="Arial"/>
                <a:sym typeface="Arial"/>
              </a:rPr>
              <a:t>：どうやって増えた？</a:t>
            </a:r>
            <a:endParaRPr/>
          </a:p>
        </p:txBody>
      </p:sp>
      <p:sp>
        <p:nvSpPr>
          <p:cNvPr id="573" name="Google Shape;573;p17"/>
          <p:cNvSpPr txBox="1"/>
          <p:nvPr/>
        </p:nvSpPr>
        <p:spPr>
          <a:xfrm>
            <a:off x="2914650" y="1017410"/>
            <a:ext cx="645024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２-2．集めて売る：</a:t>
            </a:r>
            <a:r>
              <a:rPr lang="ja-JP" sz="2800" dirty="0">
                <a:solidFill>
                  <a:srgbClr val="3A7D22"/>
                </a:solidFill>
                <a:latin typeface="Arial"/>
                <a:ea typeface="Arial"/>
                <a:cs typeface="Arial"/>
                <a:sym typeface="Arial"/>
              </a:rPr>
              <a:t>組合</a:t>
            </a:r>
            <a:r>
              <a:rPr lang="ja-JP" sz="2800" dirty="0">
                <a:solidFill>
                  <a:schemeClr val="dk1"/>
                </a:solidFill>
                <a:latin typeface="Arial"/>
                <a:ea typeface="Arial"/>
                <a:cs typeface="Arial"/>
                <a:sym typeface="Arial"/>
              </a:rPr>
              <a:t>（くみあい）</a:t>
            </a:r>
            <a:endParaRPr dirty="0"/>
          </a:p>
        </p:txBody>
      </p:sp>
      <p:pic>
        <p:nvPicPr>
          <p:cNvPr id="574" name="Google Shape;574;p17" descr="トラック 単色塗りつぶし"/>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9617305" y="2776364"/>
            <a:ext cx="1635886" cy="1635886"/>
          </a:xfrm>
          <a:prstGeom prst="rect">
            <a:avLst/>
          </a:prstGeom>
          <a:noFill/>
          <a:ln>
            <a:noFill/>
          </a:ln>
        </p:spPr>
      </p:pic>
      <p:grpSp>
        <p:nvGrpSpPr>
          <p:cNvPr id="575" name="Google Shape;575;p17"/>
          <p:cNvGrpSpPr/>
          <p:nvPr/>
        </p:nvGrpSpPr>
        <p:grpSpPr>
          <a:xfrm>
            <a:off x="2447259" y="5980842"/>
            <a:ext cx="9744741" cy="774370"/>
            <a:chOff x="2728476" y="5918417"/>
            <a:chExt cx="9105384" cy="774370"/>
          </a:xfrm>
        </p:grpSpPr>
        <p:grpSp>
          <p:nvGrpSpPr>
            <p:cNvPr id="576" name="Google Shape;576;p17"/>
            <p:cNvGrpSpPr/>
            <p:nvPr/>
          </p:nvGrpSpPr>
          <p:grpSpPr>
            <a:xfrm>
              <a:off x="2728476" y="5918417"/>
              <a:ext cx="4777484" cy="774370"/>
              <a:chOff x="1063374" y="5966623"/>
              <a:chExt cx="4777484" cy="774370"/>
            </a:xfrm>
          </p:grpSpPr>
          <p:sp>
            <p:nvSpPr>
              <p:cNvPr id="577" name="Google Shape;577;p17"/>
              <p:cNvSpPr txBox="1"/>
              <p:nvPr/>
            </p:nvSpPr>
            <p:spPr>
              <a:xfrm>
                <a:off x="1063374" y="6217773"/>
                <a:ext cx="47774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仕事３　一緒に運んで売る</a:t>
                </a:r>
                <a:endParaRPr/>
              </a:p>
            </p:txBody>
          </p:sp>
          <p:sp>
            <p:nvSpPr>
              <p:cNvPr id="578" name="Google Shape;578;p17"/>
              <p:cNvSpPr txBox="1"/>
              <p:nvPr/>
            </p:nvSpPr>
            <p:spPr>
              <a:xfrm>
                <a:off x="1063374" y="5966623"/>
                <a:ext cx="47008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しごと　　　いっしょ　はこ　　</a:t>
                </a:r>
                <a:r>
                  <a:rPr lang="ja-JP" altLang="en-US" sz="1800" dirty="0">
                    <a:solidFill>
                      <a:schemeClr val="dk1"/>
                    </a:solidFill>
                    <a:latin typeface="Arial"/>
                    <a:ea typeface="Arial"/>
                    <a:cs typeface="Arial"/>
                    <a:sym typeface="Arial"/>
                  </a:rPr>
                  <a:t>　</a:t>
                </a:r>
                <a:r>
                  <a:rPr lang="ja-JP" sz="1800" dirty="0">
                    <a:solidFill>
                      <a:schemeClr val="dk1"/>
                    </a:solidFill>
                    <a:latin typeface="Arial"/>
                    <a:ea typeface="Arial"/>
                    <a:cs typeface="Arial"/>
                    <a:sym typeface="Arial"/>
                  </a:rPr>
                  <a:t>う</a:t>
                </a:r>
                <a:endParaRPr dirty="0"/>
              </a:p>
            </p:txBody>
          </p:sp>
        </p:grpSp>
        <p:sp>
          <p:nvSpPr>
            <p:cNvPr id="579" name="Google Shape;579;p17"/>
            <p:cNvSpPr txBox="1"/>
            <p:nvPr/>
          </p:nvSpPr>
          <p:spPr>
            <a:xfrm>
              <a:off x="6881717" y="6200344"/>
              <a:ext cx="49521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Transport and sell</a:t>
              </a:r>
              <a:endParaRPr sz="24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500"/>
                                  </p:stCondLst>
                                  <p:childTnLst>
                                    <p:set>
                                      <p:cBhvr>
                                        <p:cTn id="6" dur="1" fill="hold">
                                          <p:stCondLst>
                                            <p:cond delay="1"/>
                                          </p:stCondLst>
                                        </p:cTn>
                                        <p:tgtEl>
                                          <p:spTgt spid="557"/>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567"/>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1"/>
                                          </p:stCondLst>
                                        </p:cTn>
                                        <p:tgtEl>
                                          <p:spTgt spid="569"/>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1"/>
                                          </p:stCondLst>
                                        </p:cTn>
                                        <p:tgtEl>
                                          <p:spTgt spid="569"/>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1"/>
                                          </p:stCondLst>
                                        </p:cTn>
                                        <p:tgtEl>
                                          <p:spTgt spid="56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7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8"/>
          <p:cNvSpPr txBox="1">
            <a:spLocks noGrp="1"/>
          </p:cNvSpPr>
          <p:nvPr>
            <p:ph type="title"/>
          </p:nvPr>
        </p:nvSpPr>
        <p:spPr>
          <a:xfrm>
            <a:off x="990600" y="2443614"/>
            <a:ext cx="102108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Arial"/>
              <a:buNone/>
            </a:pPr>
            <a:r>
              <a:rPr lang="ja-JP" sz="6000" b="1" dirty="0">
                <a:latin typeface="Arial"/>
                <a:ea typeface="Arial"/>
                <a:cs typeface="Arial"/>
                <a:sym typeface="Arial"/>
              </a:rPr>
              <a:t>なぜ牛乳生産量が</a:t>
            </a:r>
            <a:br>
              <a:rPr lang="ja-JP" sz="6000" b="1" dirty="0">
                <a:latin typeface="Arial"/>
                <a:ea typeface="Arial"/>
                <a:cs typeface="Arial"/>
                <a:sym typeface="Arial"/>
              </a:rPr>
            </a:br>
            <a:br>
              <a:rPr lang="ja-JP" sz="6000" b="1" dirty="0">
                <a:latin typeface="Arial"/>
                <a:ea typeface="Arial"/>
                <a:cs typeface="Arial"/>
                <a:sym typeface="Arial"/>
              </a:rPr>
            </a:br>
            <a:r>
              <a:rPr lang="ja-JP" sz="6000" b="1" dirty="0">
                <a:latin typeface="Arial"/>
                <a:ea typeface="Arial"/>
                <a:cs typeface="Arial"/>
                <a:sym typeface="Arial"/>
              </a:rPr>
              <a:t>1970年代に増え始めたのか</a:t>
            </a:r>
            <a:endParaRPr dirty="0"/>
          </a:p>
        </p:txBody>
      </p:sp>
      <p:sp>
        <p:nvSpPr>
          <p:cNvPr id="586" name="Google Shape;586;p18"/>
          <p:cNvSpPr txBox="1"/>
          <p:nvPr/>
        </p:nvSpPr>
        <p:spPr>
          <a:xfrm>
            <a:off x="2603376" y="1406241"/>
            <a:ext cx="419996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dk1"/>
                </a:solidFill>
                <a:latin typeface="Arial"/>
                <a:ea typeface="Arial"/>
                <a:cs typeface="Arial"/>
                <a:sym typeface="Arial"/>
              </a:rPr>
              <a:t>ぎゅうにゅうせいさんりょう</a:t>
            </a:r>
            <a:endParaRPr dirty="0"/>
          </a:p>
        </p:txBody>
      </p:sp>
      <p:sp>
        <p:nvSpPr>
          <p:cNvPr id="587" name="Google Shape;587;p18"/>
          <p:cNvSpPr txBox="1"/>
          <p:nvPr/>
        </p:nvSpPr>
        <p:spPr>
          <a:xfrm>
            <a:off x="2837402" y="2992819"/>
            <a:ext cx="16674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dk1"/>
                </a:solidFill>
                <a:latin typeface="Arial"/>
                <a:ea typeface="Arial"/>
                <a:cs typeface="Arial"/>
                <a:sym typeface="Arial"/>
              </a:rPr>
              <a:t>ねんだい</a:t>
            </a:r>
            <a:endParaRPr dirty="0"/>
          </a:p>
        </p:txBody>
      </p:sp>
      <p:sp>
        <p:nvSpPr>
          <p:cNvPr id="588" name="Google Shape;588;p18"/>
          <p:cNvSpPr txBox="1"/>
          <p:nvPr/>
        </p:nvSpPr>
        <p:spPr>
          <a:xfrm>
            <a:off x="5273639" y="3053475"/>
            <a:ext cx="6477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dirty="0">
                <a:solidFill>
                  <a:schemeClr val="dk1"/>
                </a:solidFill>
                <a:latin typeface="Arial"/>
                <a:ea typeface="Arial"/>
                <a:cs typeface="Arial"/>
                <a:sym typeface="Arial"/>
              </a:rPr>
              <a:t>ふ</a:t>
            </a:r>
            <a:endParaRPr dirty="0"/>
          </a:p>
        </p:txBody>
      </p:sp>
      <p:sp>
        <p:nvSpPr>
          <p:cNvPr id="589" name="Google Shape;589;p18"/>
          <p:cNvSpPr txBox="1"/>
          <p:nvPr/>
        </p:nvSpPr>
        <p:spPr>
          <a:xfrm>
            <a:off x="6650727" y="3084253"/>
            <a:ext cx="7373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Arial"/>
                <a:ea typeface="Arial"/>
                <a:cs typeface="Arial"/>
                <a:sym typeface="Arial"/>
              </a:rPr>
              <a:t>はじ</a:t>
            </a:r>
            <a:endParaRPr dirty="0"/>
          </a:p>
        </p:txBody>
      </p:sp>
      <p:sp>
        <p:nvSpPr>
          <p:cNvPr id="590" name="Google Shape;590;p18"/>
          <p:cNvSpPr txBox="1"/>
          <p:nvPr/>
        </p:nvSpPr>
        <p:spPr>
          <a:xfrm>
            <a:off x="106166" y="221162"/>
            <a:ext cx="116303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000" dirty="0">
                <a:solidFill>
                  <a:srgbClr val="3A7D22"/>
                </a:solidFill>
                <a:latin typeface="Arial"/>
                <a:ea typeface="Arial"/>
                <a:cs typeface="Arial"/>
                <a:sym typeface="Arial"/>
              </a:rPr>
              <a:t>２．食糧生産　しょくりょうせいさん</a:t>
            </a:r>
            <a:r>
              <a:rPr lang="ja-JP" sz="4000" dirty="0">
                <a:solidFill>
                  <a:schemeClr val="dk1"/>
                </a:solidFill>
                <a:latin typeface="Arial"/>
                <a:ea typeface="Arial"/>
                <a:cs typeface="Arial"/>
                <a:sym typeface="Arial"/>
              </a:rPr>
              <a:t>：どうやって増えた？</a:t>
            </a:r>
            <a:endParaRPr dirty="0"/>
          </a:p>
        </p:txBody>
      </p:sp>
      <p:sp>
        <p:nvSpPr>
          <p:cNvPr id="591" name="Google Shape;591;p18"/>
          <p:cNvSpPr/>
          <p:nvPr/>
        </p:nvSpPr>
        <p:spPr>
          <a:xfrm>
            <a:off x="8016558" y="4461791"/>
            <a:ext cx="575353" cy="1906099"/>
          </a:xfrm>
          <a:prstGeom prst="rightBrace">
            <a:avLst>
              <a:gd name="adj1" fmla="val 8333"/>
              <a:gd name="adj2" fmla="val 50000"/>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93" name="Google Shape;593;p18"/>
          <p:cNvSpPr txBox="1"/>
          <p:nvPr/>
        </p:nvSpPr>
        <p:spPr>
          <a:xfrm>
            <a:off x="106166" y="4870289"/>
            <a:ext cx="8758033"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2-１牛が変わる：</a:t>
            </a:r>
            <a:r>
              <a:rPr lang="ja-JP" sz="2800" dirty="0">
                <a:solidFill>
                  <a:srgbClr val="3A7D22"/>
                </a:solidFill>
                <a:latin typeface="Arial"/>
                <a:ea typeface="Arial"/>
                <a:cs typeface="Arial"/>
                <a:sym typeface="Arial"/>
              </a:rPr>
              <a:t>品種改良</a:t>
            </a:r>
            <a:r>
              <a:rPr lang="ja-JP" sz="2800" dirty="0">
                <a:solidFill>
                  <a:schemeClr val="dk1"/>
                </a:solidFill>
                <a:latin typeface="Arial"/>
                <a:ea typeface="Arial"/>
                <a:cs typeface="Arial"/>
                <a:sym typeface="Arial"/>
              </a:rPr>
              <a:t>（ひんしゅかいりょう）</a:t>
            </a: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ja-JP" sz="2800" dirty="0">
                <a:solidFill>
                  <a:schemeClr val="dk1"/>
                </a:solidFill>
                <a:latin typeface="Arial"/>
                <a:ea typeface="Arial"/>
                <a:cs typeface="Arial"/>
                <a:sym typeface="Arial"/>
              </a:rPr>
              <a:t>２-2集めて売る：</a:t>
            </a:r>
            <a:r>
              <a:rPr lang="ja-JP" sz="2800" dirty="0">
                <a:solidFill>
                  <a:srgbClr val="3A7D22"/>
                </a:solidFill>
                <a:latin typeface="Arial"/>
                <a:ea typeface="Arial"/>
                <a:cs typeface="Arial"/>
                <a:sym typeface="Arial"/>
              </a:rPr>
              <a:t>協同組合</a:t>
            </a:r>
            <a:r>
              <a:rPr lang="ja-JP" sz="2800" dirty="0">
                <a:solidFill>
                  <a:schemeClr val="dk1"/>
                </a:solidFill>
                <a:latin typeface="Arial"/>
                <a:ea typeface="Arial"/>
                <a:cs typeface="Arial"/>
                <a:sym typeface="Arial"/>
              </a:rPr>
              <a:t>（きょうどうくみあい）</a:t>
            </a:r>
            <a:endParaRPr dirty="0"/>
          </a:p>
        </p:txBody>
      </p:sp>
      <p:sp>
        <p:nvSpPr>
          <p:cNvPr id="594" name="Google Shape;594;p18"/>
          <p:cNvSpPr txBox="1"/>
          <p:nvPr/>
        </p:nvSpPr>
        <p:spPr>
          <a:xfrm>
            <a:off x="799710" y="4575717"/>
            <a:ext cx="19909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うし　　　か</a:t>
            </a:r>
            <a:endParaRPr dirty="0"/>
          </a:p>
        </p:txBody>
      </p:sp>
      <p:sp>
        <p:nvSpPr>
          <p:cNvPr id="595" name="Google Shape;595;p18"/>
          <p:cNvSpPr txBox="1"/>
          <p:nvPr/>
        </p:nvSpPr>
        <p:spPr>
          <a:xfrm>
            <a:off x="799710" y="5440263"/>
            <a:ext cx="20376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あつ　　　う</a:t>
            </a:r>
            <a:endParaRPr dirty="0"/>
          </a:p>
        </p:txBody>
      </p:sp>
      <p:sp>
        <p:nvSpPr>
          <p:cNvPr id="597" name="Google Shape;597;p18"/>
          <p:cNvSpPr txBox="1"/>
          <p:nvPr/>
        </p:nvSpPr>
        <p:spPr>
          <a:xfrm>
            <a:off x="8650839" y="4784001"/>
            <a:ext cx="3043549" cy="923330"/>
          </a:xfrm>
          <a:prstGeom prst="rect">
            <a:avLst/>
          </a:prstGeom>
          <a:solidFill>
            <a:srgbClr val="3A7D2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5400">
                <a:solidFill>
                  <a:schemeClr val="lt1"/>
                </a:solidFill>
                <a:latin typeface="Arial"/>
                <a:ea typeface="Arial"/>
                <a:cs typeface="Arial"/>
                <a:sym typeface="Arial"/>
              </a:rPr>
              <a:t>白い革命</a:t>
            </a:r>
            <a:endParaRPr/>
          </a:p>
        </p:txBody>
      </p:sp>
      <p:sp>
        <p:nvSpPr>
          <p:cNvPr id="598" name="Google Shape;598;p18"/>
          <p:cNvSpPr txBox="1"/>
          <p:nvPr/>
        </p:nvSpPr>
        <p:spPr>
          <a:xfrm>
            <a:off x="8689665" y="4383932"/>
            <a:ext cx="349049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Arial"/>
                <a:ea typeface="Arial"/>
                <a:cs typeface="Arial"/>
                <a:sym typeface="Arial"/>
              </a:rPr>
              <a:t>しろ　　　　かくめい</a:t>
            </a:r>
            <a:endParaRPr dirty="0"/>
          </a:p>
        </p:txBody>
      </p:sp>
      <p:sp>
        <p:nvSpPr>
          <p:cNvPr id="599" name="Google Shape;599;p18"/>
          <p:cNvSpPr txBox="1"/>
          <p:nvPr/>
        </p:nvSpPr>
        <p:spPr>
          <a:xfrm>
            <a:off x="8311793" y="5742281"/>
            <a:ext cx="3770616"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latin typeface="Arial"/>
                <a:ea typeface="Arial"/>
                <a:cs typeface="Arial"/>
                <a:sym typeface="Arial"/>
              </a:rPr>
              <a:t>White Revolution</a:t>
            </a:r>
            <a:endParaRPr/>
          </a:p>
          <a:p>
            <a:pPr marL="0" marR="0" lvl="0" indent="0" algn="ctr" rtl="0">
              <a:spcBef>
                <a:spcPts val="0"/>
              </a:spcBef>
              <a:spcAft>
                <a:spcPts val="0"/>
              </a:spcAft>
              <a:buNone/>
            </a:pPr>
            <a:r>
              <a:rPr lang="ja-JP" sz="2000">
                <a:solidFill>
                  <a:schemeClr val="dk1"/>
                </a:solidFill>
                <a:latin typeface="Arial"/>
                <a:ea typeface="Arial"/>
                <a:cs typeface="Arial"/>
                <a:sym typeface="Arial"/>
              </a:rPr>
              <a:t>cuộc cách mạng trắng</a:t>
            </a:r>
            <a:endParaRPr sz="2000">
              <a:solidFill>
                <a:schemeClr val="dk1"/>
              </a:solidFill>
              <a:latin typeface="Arial"/>
              <a:ea typeface="Arial"/>
              <a:cs typeface="Arial"/>
              <a:sym typeface="Arial"/>
            </a:endParaRPr>
          </a:p>
          <a:p>
            <a:pPr marL="0" marR="0" lvl="0" indent="0" algn="ctr" rtl="0">
              <a:spcBef>
                <a:spcPts val="0"/>
              </a:spcBef>
              <a:spcAft>
                <a:spcPts val="0"/>
              </a:spcAft>
              <a:buNone/>
            </a:pPr>
            <a:r>
              <a:rPr lang="ja-JP" sz="2000">
                <a:solidFill>
                  <a:schemeClr val="dk1"/>
                </a:solidFill>
                <a:latin typeface="Arial"/>
                <a:ea typeface="Arial"/>
                <a:cs typeface="Arial"/>
                <a:sym typeface="Arial"/>
              </a:rPr>
              <a:t>하얀 혁명 </a:t>
            </a:r>
            <a:r>
              <a:rPr lang="ja-JP" sz="2800">
                <a:solidFill>
                  <a:schemeClr val="dk1"/>
                </a:solidFill>
                <a:latin typeface="Arial"/>
                <a:ea typeface="Arial"/>
                <a:cs typeface="Arial"/>
                <a:sym typeface="Arial"/>
              </a:rPr>
              <a:t>បដិវត្តន៍ពណ៌ស</a:t>
            </a:r>
            <a:endParaRPr sz="2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9"/>
          <p:cNvSpPr txBox="1">
            <a:spLocks noGrp="1"/>
          </p:cNvSpPr>
          <p:nvPr>
            <p:ph type="body" idx="1"/>
          </p:nvPr>
        </p:nvSpPr>
        <p:spPr>
          <a:xfrm>
            <a:off x="1401280" y="1883826"/>
            <a:ext cx="10515600" cy="828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ja-JP" sz="4000" b="1" dirty="0">
                <a:latin typeface="Arial"/>
                <a:ea typeface="Arial"/>
                <a:cs typeface="Arial"/>
                <a:sym typeface="Arial"/>
              </a:rPr>
              <a:t>なぜ、インドは牛乳生産量が多いのか？</a:t>
            </a:r>
            <a:endParaRPr sz="4000" dirty="0">
              <a:latin typeface="Arial"/>
              <a:ea typeface="Arial"/>
              <a:cs typeface="Arial"/>
              <a:sym typeface="Arial"/>
            </a:endParaRPr>
          </a:p>
        </p:txBody>
      </p:sp>
      <p:sp>
        <p:nvSpPr>
          <p:cNvPr id="606" name="Google Shape;606;p19"/>
          <p:cNvSpPr txBox="1"/>
          <p:nvPr/>
        </p:nvSpPr>
        <p:spPr>
          <a:xfrm>
            <a:off x="4939273" y="1541633"/>
            <a:ext cx="46947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dirty="0">
                <a:solidFill>
                  <a:schemeClr val="dk1"/>
                </a:solidFill>
                <a:latin typeface="Arial"/>
                <a:ea typeface="Arial"/>
                <a:cs typeface="Arial"/>
                <a:sym typeface="Arial"/>
              </a:rPr>
              <a:t>ぎゅうにゅうせいさんりょう</a:t>
            </a:r>
            <a:endParaRPr dirty="0"/>
          </a:p>
        </p:txBody>
      </p:sp>
      <p:sp>
        <p:nvSpPr>
          <p:cNvPr id="607" name="Google Shape;607;p19"/>
          <p:cNvSpPr txBox="1"/>
          <p:nvPr/>
        </p:nvSpPr>
        <p:spPr>
          <a:xfrm>
            <a:off x="8456798" y="1541633"/>
            <a:ext cx="14209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Arial"/>
                <a:ea typeface="Arial"/>
                <a:cs typeface="Arial"/>
                <a:sym typeface="Arial"/>
              </a:rPr>
              <a:t>おお</a:t>
            </a:r>
            <a:endParaRPr/>
          </a:p>
        </p:txBody>
      </p:sp>
      <p:sp>
        <p:nvSpPr>
          <p:cNvPr id="608" name="Google Shape;608;p19"/>
          <p:cNvSpPr txBox="1"/>
          <p:nvPr/>
        </p:nvSpPr>
        <p:spPr>
          <a:xfrm>
            <a:off x="2686610" y="169724"/>
            <a:ext cx="60579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chemeClr val="dk1"/>
                </a:solidFill>
                <a:latin typeface="Arial"/>
                <a:ea typeface="Arial"/>
                <a:cs typeface="Arial"/>
                <a:sym typeface="Arial"/>
              </a:rPr>
              <a:t>まとめ</a:t>
            </a:r>
            <a:endParaRPr/>
          </a:p>
        </p:txBody>
      </p:sp>
      <p:pic>
        <p:nvPicPr>
          <p:cNvPr id="609" name="Google Shape;609;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615612" y="0"/>
            <a:ext cx="1533525" cy="1533525"/>
          </a:xfrm>
          <a:prstGeom prst="rect">
            <a:avLst/>
          </a:prstGeom>
          <a:noFill/>
          <a:ln>
            <a:noFill/>
          </a:ln>
        </p:spPr>
      </p:pic>
      <p:sp>
        <p:nvSpPr>
          <p:cNvPr id="610" name="Google Shape;610;p19"/>
          <p:cNvSpPr txBox="1"/>
          <p:nvPr/>
        </p:nvSpPr>
        <p:spPr>
          <a:xfrm>
            <a:off x="1467292" y="3083441"/>
            <a:ext cx="9696893" cy="1586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4000" dirty="0">
                <a:solidFill>
                  <a:schemeClr val="dk1"/>
                </a:solidFill>
                <a:latin typeface="Arial"/>
                <a:ea typeface="Arial"/>
                <a:cs typeface="Arial"/>
                <a:sym typeface="Arial"/>
              </a:rPr>
              <a:t>プリントをみたり，まわりの人とはなしあったりして，文章にまとめてみよう</a:t>
            </a:r>
            <a:endParaRPr dirty="0"/>
          </a:p>
        </p:txBody>
      </p:sp>
      <p:sp>
        <p:nvSpPr>
          <p:cNvPr id="611" name="Google Shape;611;p19"/>
          <p:cNvSpPr txBox="1"/>
          <p:nvPr/>
        </p:nvSpPr>
        <p:spPr>
          <a:xfrm>
            <a:off x="7935803" y="2852608"/>
            <a:ext cx="10419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ひと</a:t>
            </a:r>
            <a:endParaRPr/>
          </a:p>
        </p:txBody>
      </p:sp>
      <p:sp>
        <p:nvSpPr>
          <p:cNvPr id="612" name="Google Shape;612;p19"/>
          <p:cNvSpPr txBox="1"/>
          <p:nvPr/>
        </p:nvSpPr>
        <p:spPr>
          <a:xfrm>
            <a:off x="4798170" y="3876542"/>
            <a:ext cx="25956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Arial"/>
                <a:ea typeface="Arial"/>
                <a:cs typeface="Arial"/>
                <a:sym typeface="Arial"/>
              </a:rPr>
              <a:t>ぶんしょう</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p3"/>
          <p:cNvGrpSpPr/>
          <p:nvPr/>
        </p:nvGrpSpPr>
        <p:grpSpPr>
          <a:xfrm>
            <a:off x="1951314" y="365152"/>
            <a:ext cx="7594047" cy="6396939"/>
            <a:chOff x="2124144" y="230530"/>
            <a:chExt cx="7594047" cy="6396939"/>
          </a:xfrm>
        </p:grpSpPr>
        <p:grpSp>
          <p:nvGrpSpPr>
            <p:cNvPr id="260" name="Google Shape;260;p3"/>
            <p:cNvGrpSpPr/>
            <p:nvPr/>
          </p:nvGrpSpPr>
          <p:grpSpPr>
            <a:xfrm>
              <a:off x="2124144" y="230530"/>
              <a:ext cx="7594047" cy="6396939"/>
              <a:chOff x="2200344" y="179868"/>
              <a:chExt cx="7594047" cy="6396939"/>
            </a:xfrm>
          </p:grpSpPr>
          <p:pic>
            <p:nvPicPr>
              <p:cNvPr id="261" name="Google Shape;261;p3" descr="マップ&#10;&#10;自動的に生成された説明"/>
              <p:cNvPicPr preferRelativeResize="0"/>
              <p:nvPr/>
            </p:nvPicPr>
            <p:blipFill rotWithShape="1">
              <a:blip r:embed="rId3">
                <a:alphaModFix/>
              </a:blip>
              <a:srcRect/>
              <a:stretch/>
            </p:blipFill>
            <p:spPr>
              <a:xfrm>
                <a:off x="2200344" y="179868"/>
                <a:ext cx="7594047" cy="6119037"/>
              </a:xfrm>
              <a:prstGeom prst="rect">
                <a:avLst/>
              </a:prstGeom>
              <a:noFill/>
              <a:ln>
                <a:noFill/>
              </a:ln>
            </p:spPr>
          </p:pic>
          <p:sp>
            <p:nvSpPr>
              <p:cNvPr id="262" name="Google Shape;262;p3"/>
              <p:cNvSpPr txBox="1"/>
              <p:nvPr/>
            </p:nvSpPr>
            <p:spPr>
              <a:xfrm>
                <a:off x="2615609" y="5427920"/>
                <a:ext cx="14672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b="1" i="0" u="none" strike="noStrike" cap="none">
                    <a:solidFill>
                      <a:schemeClr val="dk1"/>
                    </a:solidFill>
                    <a:latin typeface="Arial"/>
                    <a:ea typeface="Arial"/>
                    <a:cs typeface="Arial"/>
                    <a:sym typeface="Arial"/>
                  </a:rPr>
                  <a:t>データなし</a:t>
                </a:r>
                <a:endParaRPr/>
              </a:p>
            </p:txBody>
          </p:sp>
          <p:sp>
            <p:nvSpPr>
              <p:cNvPr id="263" name="Google Shape;263;p3"/>
              <p:cNvSpPr txBox="1"/>
              <p:nvPr/>
            </p:nvSpPr>
            <p:spPr>
              <a:xfrm>
                <a:off x="3349255" y="6207475"/>
                <a:ext cx="11079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Arial"/>
                    <a:ea typeface="Arial"/>
                    <a:cs typeface="Arial"/>
                    <a:sym typeface="Arial"/>
                  </a:rPr>
                  <a:t>すくない</a:t>
                </a:r>
                <a:endParaRPr/>
              </a:p>
            </p:txBody>
          </p:sp>
          <p:sp>
            <p:nvSpPr>
              <p:cNvPr id="264" name="Google Shape;264;p3"/>
              <p:cNvSpPr txBox="1"/>
              <p:nvPr/>
            </p:nvSpPr>
            <p:spPr>
              <a:xfrm>
                <a:off x="8901707" y="6207475"/>
                <a:ext cx="877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Arial"/>
                    <a:ea typeface="Arial"/>
                    <a:cs typeface="Arial"/>
                    <a:sym typeface="Arial"/>
                  </a:rPr>
                  <a:t>おおい</a:t>
                </a:r>
                <a:endParaRPr/>
              </a:p>
            </p:txBody>
          </p:sp>
          <p:sp>
            <p:nvSpPr>
              <p:cNvPr id="265" name="Google Shape;265;p3"/>
              <p:cNvSpPr txBox="1"/>
              <p:nvPr/>
            </p:nvSpPr>
            <p:spPr>
              <a:xfrm>
                <a:off x="3155373" y="4687209"/>
                <a:ext cx="58812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b="1">
                    <a:solidFill>
                      <a:schemeClr val="dk1"/>
                    </a:solidFill>
                    <a:latin typeface="Arial"/>
                    <a:ea typeface="Arial"/>
                    <a:cs typeface="Arial"/>
                    <a:sym typeface="Arial"/>
                  </a:rPr>
                  <a:t>国別の牛乳生産量（2022年）</a:t>
                </a:r>
                <a:endParaRPr/>
              </a:p>
            </p:txBody>
          </p:sp>
        </p:grpSp>
        <p:sp>
          <p:nvSpPr>
            <p:cNvPr id="266" name="Google Shape;266;p3"/>
            <p:cNvSpPr txBox="1"/>
            <p:nvPr/>
          </p:nvSpPr>
          <p:spPr>
            <a:xfrm>
              <a:off x="3975307" y="4457280"/>
              <a:ext cx="4438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くにべつ　ぎゅうにゅうせいさんりょう</a:t>
              </a:r>
              <a:endParaRPr/>
            </a:p>
          </p:txBody>
        </p:sp>
      </p:grpSp>
      <p:sp>
        <p:nvSpPr>
          <p:cNvPr id="267" name="Google Shape;267;p3"/>
          <p:cNvSpPr txBox="1"/>
          <p:nvPr/>
        </p:nvSpPr>
        <p:spPr>
          <a:xfrm>
            <a:off x="1" y="103542"/>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dirty="0">
                <a:solidFill>
                  <a:schemeClr val="dk1"/>
                </a:solidFill>
                <a:latin typeface="Arial"/>
                <a:ea typeface="Arial"/>
                <a:cs typeface="Arial"/>
                <a:sym typeface="Arial"/>
              </a:rPr>
              <a:t>世界（せかい）で一番（いちばん）牛乳（ぎゅうにゅう）をつくっているのはどこ？</a:t>
            </a:r>
            <a:endParaRPr sz="2800" dirty="0">
              <a:solidFill>
                <a:schemeClr val="dk1"/>
              </a:solidFill>
              <a:latin typeface="Arial"/>
              <a:ea typeface="Arial"/>
              <a:cs typeface="Arial"/>
              <a:sym typeface="Arial"/>
            </a:endParaRPr>
          </a:p>
        </p:txBody>
      </p:sp>
      <p:sp>
        <p:nvSpPr>
          <p:cNvPr id="268" name="Google Shape;268;p3"/>
          <p:cNvSpPr txBox="1"/>
          <p:nvPr/>
        </p:nvSpPr>
        <p:spPr>
          <a:xfrm>
            <a:off x="2754727" y="4267272"/>
            <a:ext cx="653415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Which country is the largest milk producer?</a:t>
            </a:r>
            <a:endParaRPr sz="1800"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
          <p:cNvSpPr txBox="1"/>
          <p:nvPr/>
        </p:nvSpPr>
        <p:spPr>
          <a:xfrm>
            <a:off x="676014" y="6325055"/>
            <a:ext cx="9206422" cy="5309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b="1" i="0">
                <a:solidFill>
                  <a:srgbClr val="304961"/>
                </a:solidFill>
                <a:highlight>
                  <a:srgbClr val="FFFFFF"/>
                </a:highlight>
                <a:latin typeface="Arial"/>
                <a:ea typeface="Arial"/>
                <a:cs typeface="Arial"/>
                <a:sym typeface="Arial"/>
              </a:rPr>
              <a:t>世界の牛乳生産量 国別ランキング・推移, </a:t>
            </a:r>
            <a:r>
              <a:rPr lang="ja-JP" sz="1050" b="1" i="0" u="sng">
                <a:solidFill>
                  <a:srgbClr val="304961"/>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https://www.globalnote.jp/post-15240.html</a:t>
            </a:r>
            <a:endParaRPr sz="1050" b="1" i="0">
              <a:solidFill>
                <a:srgbClr val="304961"/>
              </a:solidFill>
              <a:highlight>
                <a:srgbClr val="FFFFFF"/>
              </a:highlight>
              <a:latin typeface="Arial"/>
              <a:ea typeface="Arial"/>
              <a:cs typeface="Arial"/>
              <a:sym typeface="Arial"/>
            </a:endParaRPr>
          </a:p>
          <a:p>
            <a:pPr marL="0" marR="0" lvl="0" indent="0" algn="l" rtl="0">
              <a:spcBef>
                <a:spcPts val="0"/>
              </a:spcBef>
              <a:spcAft>
                <a:spcPts val="0"/>
              </a:spcAft>
              <a:buNone/>
            </a:pPr>
            <a:endParaRPr sz="1800" b="1" i="0">
              <a:solidFill>
                <a:srgbClr val="304961"/>
              </a:solidFill>
              <a:highlight>
                <a:srgbClr val="FFFFFF"/>
              </a:highlight>
              <a:latin typeface="Arial"/>
              <a:ea typeface="Arial"/>
              <a:cs typeface="Arial"/>
              <a:sym typeface="Arial"/>
            </a:endParaRPr>
          </a:p>
        </p:txBody>
      </p:sp>
      <p:sp>
        <p:nvSpPr>
          <p:cNvPr id="275" name="Google Shape;275;p4"/>
          <p:cNvSpPr txBox="1"/>
          <p:nvPr/>
        </p:nvSpPr>
        <p:spPr>
          <a:xfrm>
            <a:off x="2722419" y="451415"/>
            <a:ext cx="185650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800">
                <a:solidFill>
                  <a:schemeClr val="dk1"/>
                </a:solidFill>
                <a:latin typeface="Arial"/>
                <a:ea typeface="Arial"/>
                <a:cs typeface="Arial"/>
                <a:sym typeface="Arial"/>
              </a:rPr>
              <a:t>ぎゅうにゅうせいさんりょう</a:t>
            </a:r>
            <a:endParaRPr/>
          </a:p>
        </p:txBody>
      </p:sp>
      <p:grpSp>
        <p:nvGrpSpPr>
          <p:cNvPr id="276" name="Google Shape;276;p4"/>
          <p:cNvGrpSpPr/>
          <p:nvPr/>
        </p:nvGrpSpPr>
        <p:grpSpPr>
          <a:xfrm>
            <a:off x="965182" y="449343"/>
            <a:ext cx="8132769" cy="5419814"/>
            <a:chOff x="965182" y="449343"/>
            <a:chExt cx="8132769" cy="5419814"/>
          </a:xfrm>
        </p:grpSpPr>
        <p:pic>
          <p:nvPicPr>
            <p:cNvPr id="277" name="Google Shape;277;p4"/>
            <p:cNvPicPr preferRelativeResize="0"/>
            <p:nvPr/>
          </p:nvPicPr>
          <p:blipFill rotWithShape="1">
            <a:blip r:embed="rId4">
              <a:alphaModFix/>
            </a:blip>
            <a:srcRect/>
            <a:stretch/>
          </p:blipFill>
          <p:spPr>
            <a:xfrm>
              <a:off x="965182" y="449343"/>
              <a:ext cx="8132769" cy="5419814"/>
            </a:xfrm>
            <a:prstGeom prst="rect">
              <a:avLst/>
            </a:prstGeom>
            <a:noFill/>
            <a:ln>
              <a:noFill/>
            </a:ln>
          </p:spPr>
        </p:pic>
        <p:sp>
          <p:nvSpPr>
            <p:cNvPr id="278" name="Google Shape;278;p4"/>
            <p:cNvSpPr txBox="1"/>
            <p:nvPr/>
          </p:nvSpPr>
          <p:spPr>
            <a:xfrm>
              <a:off x="3927764" y="2704098"/>
              <a:ext cx="495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chemeClr val="dk1"/>
                  </a:solidFill>
                  <a:latin typeface="Arial"/>
                  <a:ea typeface="Arial"/>
                  <a:cs typeface="Arial"/>
                  <a:sym typeface="Arial"/>
                </a:rPr>
                <a:t>インドは世界１位の約1.08億トン</a:t>
              </a:r>
              <a:endParaRPr/>
            </a:p>
          </p:txBody>
        </p:sp>
        <p:pic>
          <p:nvPicPr>
            <p:cNvPr id="279" name="Google Shape;279;p4" descr="インドの国旗 | アジア | 世界の国旗 - デザインから世界を学ぼう"/>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054794" y="2058051"/>
              <a:ext cx="905282" cy="501487"/>
            </a:xfrm>
            <a:prstGeom prst="rect">
              <a:avLst/>
            </a:prstGeom>
            <a:noFill/>
            <a:ln>
              <a:noFill/>
            </a:ln>
          </p:spPr>
        </p:pic>
        <p:pic>
          <p:nvPicPr>
            <p:cNvPr id="280" name="Google Shape;280;p4" descr="国旗 米国 国家 - Pixabayの無料ベクター素材 - Pixabay"/>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956821" y="2710392"/>
              <a:ext cx="801077" cy="453782"/>
            </a:xfrm>
            <a:prstGeom prst="rect">
              <a:avLst/>
            </a:prstGeom>
            <a:noFill/>
            <a:ln>
              <a:noFill/>
            </a:ln>
          </p:spPr>
        </p:pic>
        <p:pic>
          <p:nvPicPr>
            <p:cNvPr id="281" name="Google Shape;281;p4" descr="無料イラスト ブラジルの国旗"/>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756270" y="4466207"/>
              <a:ext cx="928078" cy="615382"/>
            </a:xfrm>
            <a:prstGeom prst="rect">
              <a:avLst/>
            </a:prstGeom>
            <a:noFill/>
            <a:ln>
              <a:noFill/>
            </a:ln>
          </p:spPr>
        </p:pic>
        <p:pic>
          <p:nvPicPr>
            <p:cNvPr id="282" name="Google Shape;282;p4" descr="中国の国旗 | 意味やイラストのフリー素材など – 世界の国旗 | 世界の国旗"/>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679461" y="4464541"/>
              <a:ext cx="892257" cy="612201"/>
            </a:xfrm>
            <a:prstGeom prst="rect">
              <a:avLst/>
            </a:prstGeom>
            <a:noFill/>
            <a:ln>
              <a:noFill/>
            </a:ln>
          </p:spPr>
        </p:pic>
        <p:pic>
          <p:nvPicPr>
            <p:cNvPr id="283" name="Google Shape;283;p4" descr="密かにロシアな国旗16選 - ロシア・ビヨンド"/>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580673" y="4466166"/>
              <a:ext cx="893886" cy="60895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
          <p:cNvSpPr txBox="1">
            <a:spLocks noGrp="1"/>
          </p:cNvSpPr>
          <p:nvPr>
            <p:ph type="body" idx="1"/>
          </p:nvPr>
        </p:nvSpPr>
        <p:spPr>
          <a:xfrm>
            <a:off x="952500" y="1694515"/>
            <a:ext cx="10515600" cy="284890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ja-JP" sz="7200" b="1" dirty="0">
                <a:latin typeface="Arial"/>
                <a:ea typeface="Arial"/>
                <a:cs typeface="Arial"/>
                <a:sym typeface="Arial"/>
              </a:rPr>
              <a:t>なぜ、①</a:t>
            </a:r>
            <a:r>
              <a:rPr lang="ja-JP" sz="7200" b="1" u="sng" dirty="0">
                <a:latin typeface="Arial"/>
                <a:ea typeface="Arial"/>
                <a:cs typeface="Arial"/>
                <a:sym typeface="Arial"/>
              </a:rPr>
              <a:t>インド</a:t>
            </a:r>
            <a:r>
              <a:rPr lang="ja-JP" sz="7200" b="1" dirty="0">
                <a:latin typeface="Arial"/>
                <a:ea typeface="Arial"/>
                <a:cs typeface="Arial"/>
                <a:sym typeface="Arial"/>
              </a:rPr>
              <a:t>は牛乳生</a:t>
            </a:r>
            <a:endParaRPr lang="en-US" altLang="ja-JP" sz="7200" b="1" dirty="0">
              <a:latin typeface="Arial"/>
              <a:ea typeface="Arial"/>
              <a:cs typeface="Arial"/>
              <a:sym typeface="Arial"/>
            </a:endParaRPr>
          </a:p>
          <a:p>
            <a:pPr marL="0" lvl="0" indent="0" algn="l" rtl="0">
              <a:lnSpc>
                <a:spcPct val="90000"/>
              </a:lnSpc>
              <a:spcBef>
                <a:spcPts val="0"/>
              </a:spcBef>
              <a:spcAft>
                <a:spcPts val="0"/>
              </a:spcAft>
              <a:buClr>
                <a:schemeClr val="dk1"/>
              </a:buClr>
              <a:buSzPct val="100000"/>
              <a:buNone/>
            </a:pPr>
            <a:endParaRPr lang="en-US" altLang="ja-JP" sz="7200" b="1" dirty="0"/>
          </a:p>
          <a:p>
            <a:pPr marL="0" lvl="0" indent="0" algn="l" rtl="0">
              <a:lnSpc>
                <a:spcPct val="90000"/>
              </a:lnSpc>
              <a:spcBef>
                <a:spcPts val="0"/>
              </a:spcBef>
              <a:spcAft>
                <a:spcPts val="0"/>
              </a:spcAft>
              <a:buClr>
                <a:schemeClr val="dk1"/>
              </a:buClr>
              <a:buSzPct val="100000"/>
              <a:buNone/>
            </a:pPr>
            <a:r>
              <a:rPr lang="ja-JP" sz="7200" b="1" dirty="0">
                <a:latin typeface="Arial"/>
                <a:ea typeface="Arial"/>
                <a:cs typeface="Arial"/>
                <a:sym typeface="Arial"/>
              </a:rPr>
              <a:t>産量が多いのか？</a:t>
            </a:r>
            <a:endParaRPr dirty="0">
              <a:latin typeface="Arial"/>
              <a:ea typeface="Arial"/>
              <a:cs typeface="Arial"/>
              <a:sym typeface="Arial"/>
            </a:endParaRPr>
          </a:p>
        </p:txBody>
      </p:sp>
      <p:sp>
        <p:nvSpPr>
          <p:cNvPr id="290" name="Google Shape;290;p5"/>
          <p:cNvSpPr txBox="1"/>
          <p:nvPr/>
        </p:nvSpPr>
        <p:spPr>
          <a:xfrm>
            <a:off x="7144871" y="1090675"/>
            <a:ext cx="51138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b="1" dirty="0">
                <a:solidFill>
                  <a:schemeClr val="dk1"/>
                </a:solidFill>
                <a:latin typeface="Arial"/>
                <a:ea typeface="Arial"/>
                <a:cs typeface="Arial"/>
                <a:sym typeface="Arial"/>
              </a:rPr>
              <a:t>ぎゅうにゅうせいさんりょう</a:t>
            </a:r>
            <a:endParaRPr dirty="0"/>
          </a:p>
        </p:txBody>
      </p:sp>
      <p:sp>
        <p:nvSpPr>
          <p:cNvPr id="291" name="Google Shape;291;p5"/>
          <p:cNvSpPr txBox="1"/>
          <p:nvPr/>
        </p:nvSpPr>
        <p:spPr>
          <a:xfrm>
            <a:off x="1871382" y="2826581"/>
            <a:ext cx="14209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latin typeface="Arial"/>
                <a:ea typeface="Arial"/>
                <a:cs typeface="Arial"/>
                <a:sym typeface="Arial"/>
              </a:rPr>
              <a:t>おお</a:t>
            </a:r>
            <a:endParaRPr dirty="0"/>
          </a:p>
        </p:txBody>
      </p:sp>
      <p:sp>
        <p:nvSpPr>
          <p:cNvPr id="292" name="Google Shape;292;p5"/>
          <p:cNvSpPr txBox="1"/>
          <p:nvPr/>
        </p:nvSpPr>
        <p:spPr>
          <a:xfrm>
            <a:off x="952500" y="4471303"/>
            <a:ext cx="1034415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dirty="0">
                <a:solidFill>
                  <a:srgbClr val="C00000"/>
                </a:solidFill>
                <a:latin typeface="Arial"/>
                <a:ea typeface="Arial"/>
                <a:cs typeface="Arial"/>
                <a:sym typeface="Arial"/>
              </a:rPr>
              <a:t>１．食文化　しょくぶんか</a:t>
            </a:r>
            <a:r>
              <a:rPr lang="ja-JP" sz="3600" dirty="0">
                <a:solidFill>
                  <a:schemeClr val="dk1"/>
                </a:solidFill>
                <a:latin typeface="Arial"/>
                <a:ea typeface="Arial"/>
                <a:cs typeface="Arial"/>
                <a:sym typeface="Arial"/>
              </a:rPr>
              <a:t>：なにをたべる？どうして？</a:t>
            </a:r>
            <a:endParaRPr sz="3600" dirty="0">
              <a:solidFill>
                <a:schemeClr val="dk1"/>
              </a:solidFill>
              <a:latin typeface="Arial"/>
              <a:ea typeface="Arial"/>
              <a:cs typeface="Arial"/>
              <a:sym typeface="Arial"/>
            </a:endParaRPr>
          </a:p>
          <a:p>
            <a:pPr marL="0" marR="0" lvl="0" indent="0" algn="l" rtl="0">
              <a:spcBef>
                <a:spcPts val="0"/>
              </a:spcBef>
              <a:spcAft>
                <a:spcPts val="0"/>
              </a:spcAft>
              <a:buNone/>
            </a:pPr>
            <a:r>
              <a:rPr lang="ja-JP" sz="3600" dirty="0">
                <a:solidFill>
                  <a:srgbClr val="3A7D22"/>
                </a:solidFill>
                <a:latin typeface="Arial"/>
                <a:ea typeface="Arial"/>
                <a:cs typeface="Arial"/>
                <a:sym typeface="Arial"/>
              </a:rPr>
              <a:t>２．食糧生産　しょくりょうせいさん</a:t>
            </a:r>
            <a:r>
              <a:rPr lang="ja-JP" sz="3600" dirty="0">
                <a:solidFill>
                  <a:schemeClr val="dk1"/>
                </a:solidFill>
                <a:latin typeface="Arial"/>
                <a:ea typeface="Arial"/>
                <a:cs typeface="Arial"/>
                <a:sym typeface="Arial"/>
              </a:rPr>
              <a:t>：どうやってつくる？</a:t>
            </a:r>
            <a:endParaRPr dirty="0"/>
          </a:p>
        </p:txBody>
      </p:sp>
      <p:sp>
        <p:nvSpPr>
          <p:cNvPr id="293" name="Google Shape;293;p5"/>
          <p:cNvSpPr txBox="1"/>
          <p:nvPr/>
        </p:nvSpPr>
        <p:spPr>
          <a:xfrm>
            <a:off x="2686610" y="169724"/>
            <a:ext cx="60579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chemeClr val="dk1"/>
                </a:solidFill>
                <a:latin typeface="Arial"/>
                <a:ea typeface="Arial"/>
                <a:cs typeface="Arial"/>
                <a:sym typeface="Arial"/>
              </a:rPr>
              <a:t>今日のテーマ</a:t>
            </a:r>
            <a:endParaRPr/>
          </a:p>
        </p:txBody>
      </p:sp>
      <p:pic>
        <p:nvPicPr>
          <p:cNvPr id="294" name="Google Shape;294;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53525" y="2776537"/>
            <a:ext cx="1533525" cy="1533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ts val="4400"/>
              <a:buFont typeface="Arial"/>
              <a:buNone/>
            </a:pPr>
            <a:r>
              <a:rPr lang="ja-JP" sz="4400">
                <a:solidFill>
                  <a:srgbClr val="C00000"/>
                </a:solidFill>
                <a:latin typeface="Arial"/>
                <a:ea typeface="Arial"/>
                <a:cs typeface="Arial"/>
                <a:sym typeface="Arial"/>
              </a:rPr>
              <a:t>１．食文化　しょくぶんか</a:t>
            </a:r>
            <a:r>
              <a:rPr lang="ja-JP" sz="4400">
                <a:latin typeface="Arial"/>
                <a:ea typeface="Arial"/>
                <a:cs typeface="Arial"/>
                <a:sym typeface="Arial"/>
              </a:rPr>
              <a:t>：なにをたべる？</a:t>
            </a:r>
            <a:br>
              <a:rPr lang="ja-JP" sz="4400">
                <a:latin typeface="Arial"/>
                <a:ea typeface="Arial"/>
                <a:cs typeface="Arial"/>
                <a:sym typeface="Arial"/>
              </a:rPr>
            </a:br>
            <a:endParaRPr/>
          </a:p>
        </p:txBody>
      </p:sp>
      <p:grpSp>
        <p:nvGrpSpPr>
          <p:cNvPr id="302" name="Google Shape;302;p6"/>
          <p:cNvGrpSpPr/>
          <p:nvPr/>
        </p:nvGrpSpPr>
        <p:grpSpPr>
          <a:xfrm>
            <a:off x="4868615" y="1085246"/>
            <a:ext cx="3367086" cy="2387061"/>
            <a:chOff x="4821968" y="1419227"/>
            <a:chExt cx="3367086" cy="2387061"/>
          </a:xfrm>
        </p:grpSpPr>
        <p:grpSp>
          <p:nvGrpSpPr>
            <p:cNvPr id="303" name="Google Shape;303;p6"/>
            <p:cNvGrpSpPr/>
            <p:nvPr/>
          </p:nvGrpSpPr>
          <p:grpSpPr>
            <a:xfrm>
              <a:off x="4821968" y="1690688"/>
              <a:ext cx="3367086" cy="2115600"/>
              <a:chOff x="4821968" y="1690688"/>
              <a:chExt cx="3367086" cy="2115600"/>
            </a:xfrm>
          </p:grpSpPr>
          <p:sp>
            <p:nvSpPr>
              <p:cNvPr id="304" name="Google Shape;304;p6"/>
              <p:cNvSpPr txBox="1"/>
              <p:nvPr/>
            </p:nvSpPr>
            <p:spPr>
              <a:xfrm>
                <a:off x="4821968" y="1690688"/>
                <a:ext cx="336708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Arial"/>
                    <a:ea typeface="Arial"/>
                    <a:cs typeface="Arial"/>
                    <a:sym typeface="Arial"/>
                  </a:rPr>
                  <a:t>インドの人口の20%はベジタリアン</a:t>
                </a:r>
                <a:r>
                  <a:rPr lang="ja-JP" sz="2400" baseline="30000" dirty="0">
                    <a:solidFill>
                      <a:schemeClr val="dk1"/>
                    </a:solidFill>
                    <a:latin typeface="Arial"/>
                    <a:ea typeface="Arial"/>
                    <a:cs typeface="Arial"/>
                    <a:sym typeface="Arial"/>
                  </a:rPr>
                  <a:t>*</a:t>
                </a:r>
                <a:endParaRPr dirty="0"/>
              </a:p>
            </p:txBody>
          </p:sp>
          <p:sp>
            <p:nvSpPr>
              <p:cNvPr id="305" name="Google Shape;305;p6"/>
              <p:cNvSpPr txBox="1"/>
              <p:nvPr/>
            </p:nvSpPr>
            <p:spPr>
              <a:xfrm>
                <a:off x="4856560" y="2544404"/>
                <a:ext cx="3209860" cy="1261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Vegetarian</a:t>
                </a:r>
                <a:endParaRPr/>
              </a:p>
              <a:p>
                <a:pPr marL="0" marR="0" lvl="0" indent="0" algn="l" rtl="0">
                  <a:spcBef>
                    <a:spcPts val="0"/>
                  </a:spcBef>
                  <a:spcAft>
                    <a:spcPts val="0"/>
                  </a:spcAft>
                  <a:buNone/>
                </a:pPr>
                <a:r>
                  <a:rPr lang="ja-JP" sz="2800">
                    <a:solidFill>
                      <a:srgbClr val="C00000"/>
                    </a:solidFill>
                    <a:latin typeface="Arial"/>
                    <a:ea typeface="Arial"/>
                    <a:cs typeface="Arial"/>
                    <a:sym typeface="Arial"/>
                  </a:rPr>
                  <a:t>②</a:t>
                </a:r>
                <a:r>
                  <a:rPr lang="ja-JP" sz="2800" u="sng">
                    <a:solidFill>
                      <a:srgbClr val="C00000"/>
                    </a:solidFill>
                    <a:latin typeface="Arial"/>
                    <a:ea typeface="Arial"/>
                    <a:cs typeface="Arial"/>
                    <a:sym typeface="Arial"/>
                  </a:rPr>
                  <a:t>菜食主義者</a:t>
                </a:r>
                <a:endParaRPr sz="2800" u="sng">
                  <a:solidFill>
                    <a:srgbClr val="C00000"/>
                  </a:solidFill>
                  <a:latin typeface="Arial"/>
                  <a:ea typeface="Arial"/>
                  <a:cs typeface="Arial"/>
                  <a:sym typeface="Arial"/>
                </a:endParaRPr>
              </a:p>
              <a:p>
                <a:pPr marL="0" marR="0" lvl="0" indent="0" algn="l" rtl="0">
                  <a:spcBef>
                    <a:spcPts val="0"/>
                  </a:spcBef>
                  <a:spcAft>
                    <a:spcPts val="0"/>
                  </a:spcAft>
                  <a:buNone/>
                </a:pPr>
                <a:r>
                  <a:rPr lang="ja-JP" sz="2400">
                    <a:solidFill>
                      <a:schemeClr val="dk1"/>
                    </a:solidFill>
                    <a:latin typeface="Arial"/>
                    <a:ea typeface="Arial"/>
                    <a:cs typeface="Arial"/>
                    <a:sym typeface="Arial"/>
                  </a:rPr>
                  <a:t>（さいしょくしゅぎしゃ）</a:t>
                </a:r>
                <a:endParaRPr/>
              </a:p>
            </p:txBody>
          </p:sp>
        </p:grpSp>
        <p:sp>
          <p:nvSpPr>
            <p:cNvPr id="306" name="Google Shape;306;p6"/>
            <p:cNvSpPr txBox="1"/>
            <p:nvPr/>
          </p:nvSpPr>
          <p:spPr>
            <a:xfrm>
              <a:off x="5833047" y="1419227"/>
              <a:ext cx="1400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じんこう</a:t>
              </a:r>
              <a:endParaRPr/>
            </a:p>
          </p:txBody>
        </p:sp>
      </p:grpSp>
      <p:sp>
        <p:nvSpPr>
          <p:cNvPr id="307" name="Google Shape;307;p6"/>
          <p:cNvSpPr txBox="1"/>
          <p:nvPr/>
        </p:nvSpPr>
        <p:spPr>
          <a:xfrm>
            <a:off x="4733927" y="6248400"/>
            <a:ext cx="33193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Arial"/>
                <a:ea typeface="Arial"/>
                <a:cs typeface="Arial"/>
                <a:sym typeface="Arial"/>
              </a:rPr>
              <a:t>*BBC News 4 April 2018</a:t>
            </a:r>
            <a:endParaRPr/>
          </a:p>
          <a:p>
            <a:pPr marL="0" marR="0" lvl="0" indent="0" algn="l" rtl="0">
              <a:spcBef>
                <a:spcPts val="0"/>
              </a:spcBef>
              <a:spcAft>
                <a:spcPts val="0"/>
              </a:spcAft>
              <a:buNone/>
            </a:pPr>
            <a:r>
              <a:rPr lang="ja-JP" sz="1200">
                <a:solidFill>
                  <a:schemeClr val="dk1"/>
                </a:solidFill>
                <a:latin typeface="Arial"/>
                <a:ea typeface="Arial"/>
                <a:cs typeface="Arial"/>
                <a:sym typeface="Arial"/>
              </a:rPr>
              <a:t>https://www.bbc.com/news/world-asia-india-43581122</a:t>
            </a:r>
            <a:endParaRPr sz="1200">
              <a:solidFill>
                <a:schemeClr val="dk1"/>
              </a:solidFill>
              <a:latin typeface="Arial"/>
              <a:ea typeface="Arial"/>
              <a:cs typeface="Arial"/>
              <a:sym typeface="Arial"/>
            </a:endParaRPr>
          </a:p>
        </p:txBody>
      </p:sp>
      <p:sp>
        <p:nvSpPr>
          <p:cNvPr id="312" name="Google Shape;312;p6"/>
          <p:cNvSpPr txBox="1"/>
          <p:nvPr/>
        </p:nvSpPr>
        <p:spPr>
          <a:xfrm>
            <a:off x="8189054" y="6326743"/>
            <a:ext cx="177165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チャイ</a:t>
            </a:r>
            <a:endParaRPr/>
          </a:p>
        </p:txBody>
      </p:sp>
      <p:sp>
        <p:nvSpPr>
          <p:cNvPr id="313" name="Google Shape;313;p6"/>
          <p:cNvSpPr txBox="1"/>
          <p:nvPr/>
        </p:nvSpPr>
        <p:spPr>
          <a:xfrm>
            <a:off x="10260807" y="6326743"/>
            <a:ext cx="177165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ラッシー</a:t>
            </a:r>
            <a:endParaRPr/>
          </a:p>
        </p:txBody>
      </p:sp>
      <p:sp>
        <p:nvSpPr>
          <p:cNvPr id="317" name="Google Shape;317;p6"/>
          <p:cNvSpPr txBox="1"/>
          <p:nvPr/>
        </p:nvSpPr>
        <p:spPr>
          <a:xfrm>
            <a:off x="392969" y="6435349"/>
            <a:ext cx="18383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パニール</a:t>
            </a:r>
            <a:endParaRPr/>
          </a:p>
        </p:txBody>
      </p:sp>
      <p:sp>
        <p:nvSpPr>
          <p:cNvPr id="318" name="Google Shape;318;p6"/>
          <p:cNvSpPr txBox="1"/>
          <p:nvPr/>
        </p:nvSpPr>
        <p:spPr>
          <a:xfrm>
            <a:off x="2745550" y="6435349"/>
            <a:ext cx="183832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dirty="0">
                <a:solidFill>
                  <a:schemeClr val="dk1"/>
                </a:solidFill>
                <a:latin typeface="Arial"/>
                <a:ea typeface="Arial"/>
                <a:cs typeface="Arial"/>
                <a:sym typeface="Arial"/>
              </a:rPr>
              <a:t>ライタ</a:t>
            </a:r>
            <a:endParaRPr dirty="0"/>
          </a:p>
        </p:txBody>
      </p:sp>
      <p:grpSp>
        <p:nvGrpSpPr>
          <p:cNvPr id="319" name="Google Shape;319;p6"/>
          <p:cNvGrpSpPr/>
          <p:nvPr/>
        </p:nvGrpSpPr>
        <p:grpSpPr>
          <a:xfrm>
            <a:off x="4959986" y="3577776"/>
            <a:ext cx="3031135" cy="2565154"/>
            <a:chOff x="4868615" y="3668266"/>
            <a:chExt cx="3031135" cy="2565154"/>
          </a:xfrm>
        </p:grpSpPr>
        <p:sp>
          <p:nvSpPr>
            <p:cNvPr id="320" name="Google Shape;320;p6"/>
            <p:cNvSpPr txBox="1"/>
            <p:nvPr/>
          </p:nvSpPr>
          <p:spPr>
            <a:xfrm>
              <a:off x="4868615" y="3798843"/>
              <a:ext cx="3031135" cy="2434577"/>
            </a:xfrm>
            <a:prstGeom prst="rect">
              <a:avLst/>
            </a:prstGeom>
            <a:noFill/>
            <a:ln>
              <a:noFill/>
            </a:ln>
          </p:spPr>
          <p:txBody>
            <a:bodyPr spcFirstLastPara="1" wrap="square" lIns="91425" tIns="45700" rIns="91425" bIns="45700" anchor="t" anchorCtr="0">
              <a:spAutoFit/>
            </a:bodyPr>
            <a:lstStyle/>
            <a:p>
              <a:pPr marL="0" marR="0" lvl="0" indent="0" algn="l" rtl="0">
                <a:lnSpc>
                  <a:spcPct val="132142"/>
                </a:lnSpc>
                <a:spcBef>
                  <a:spcPts val="0"/>
                </a:spcBef>
                <a:spcAft>
                  <a:spcPts val="0"/>
                </a:spcAft>
                <a:buNone/>
              </a:pPr>
              <a:r>
                <a:rPr lang="ja-JP" sz="2400" dirty="0">
                  <a:solidFill>
                    <a:schemeClr val="dk1"/>
                  </a:solidFill>
                  <a:latin typeface="Arial"/>
                  <a:ea typeface="Arial"/>
                  <a:cs typeface="Arial"/>
                  <a:sym typeface="Arial"/>
                </a:rPr>
                <a:t>インドの料理には，ヨーグルトやチーズなどの</a:t>
              </a:r>
              <a:r>
                <a:rPr lang="ja-JP" sz="2800" dirty="0">
                  <a:solidFill>
                    <a:srgbClr val="FF0000"/>
                  </a:solidFill>
                  <a:latin typeface="Arial"/>
                  <a:ea typeface="Arial"/>
                  <a:cs typeface="Arial"/>
                  <a:sym typeface="Arial"/>
                </a:rPr>
                <a:t>③</a:t>
              </a:r>
              <a:r>
                <a:rPr lang="ja-JP" sz="2800" u="sng" dirty="0">
                  <a:solidFill>
                    <a:srgbClr val="FF0000"/>
                  </a:solidFill>
                  <a:latin typeface="Arial"/>
                  <a:ea typeface="Arial"/>
                  <a:cs typeface="Arial"/>
                  <a:sym typeface="Arial"/>
                </a:rPr>
                <a:t>乳製品</a:t>
              </a:r>
              <a:endParaRPr sz="2800" u="sng" dirty="0">
                <a:solidFill>
                  <a:srgbClr val="FF0000"/>
                </a:solidFill>
                <a:latin typeface="Arial"/>
                <a:ea typeface="Arial"/>
                <a:cs typeface="Arial"/>
                <a:sym typeface="Arial"/>
              </a:endParaRPr>
            </a:p>
            <a:p>
              <a:pPr marL="0" marR="0" lvl="0" indent="0" algn="l" rtl="0">
                <a:lnSpc>
                  <a:spcPct val="154166"/>
                </a:lnSpc>
                <a:spcBef>
                  <a:spcPts val="0"/>
                </a:spcBef>
                <a:spcAft>
                  <a:spcPts val="0"/>
                </a:spcAft>
                <a:buNone/>
              </a:pPr>
              <a:r>
                <a:rPr lang="ja-JP" sz="2400" dirty="0">
                  <a:solidFill>
                    <a:schemeClr val="dk1"/>
                  </a:solidFill>
                  <a:latin typeface="Arial"/>
                  <a:ea typeface="Arial"/>
                  <a:cs typeface="Arial"/>
                  <a:sym typeface="Arial"/>
                </a:rPr>
                <a:t>（にゅうせいひん）が多く使われる。</a:t>
              </a:r>
              <a:endParaRPr dirty="0"/>
            </a:p>
          </p:txBody>
        </p:sp>
        <p:sp>
          <p:nvSpPr>
            <p:cNvPr id="321" name="Google Shape;321;p6"/>
            <p:cNvSpPr txBox="1"/>
            <p:nvPr/>
          </p:nvSpPr>
          <p:spPr>
            <a:xfrm>
              <a:off x="5833046" y="3668266"/>
              <a:ext cx="1400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りょうり</a:t>
              </a:r>
              <a:endParaRPr/>
            </a:p>
          </p:txBody>
        </p:sp>
        <p:sp>
          <p:nvSpPr>
            <p:cNvPr id="322" name="Google Shape;322;p6"/>
            <p:cNvSpPr txBox="1"/>
            <p:nvPr/>
          </p:nvSpPr>
          <p:spPr>
            <a:xfrm>
              <a:off x="5170136" y="5765408"/>
              <a:ext cx="1400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おお</a:t>
              </a:r>
              <a:endParaRPr dirty="0"/>
            </a:p>
          </p:txBody>
        </p:sp>
        <p:sp>
          <p:nvSpPr>
            <p:cNvPr id="323" name="Google Shape;323;p6"/>
            <p:cNvSpPr txBox="1"/>
            <p:nvPr/>
          </p:nvSpPr>
          <p:spPr>
            <a:xfrm>
              <a:off x="5712995" y="5774329"/>
              <a:ext cx="1400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つか</a:t>
              </a:r>
              <a:endParaRPr dirty="0"/>
            </a:p>
          </p:txBody>
        </p:sp>
      </p:grpSp>
      <p:pic>
        <p:nvPicPr>
          <p:cNvPr id="3" name="図 2" descr="食事をする女性&#10;&#10;AI によって生成されたコンテンツは間違っている可能性があります。">
            <a:extLst>
              <a:ext uri="{FF2B5EF4-FFF2-40B4-BE49-F238E27FC236}">
                <a16:creationId xmlns:a16="http://schemas.microsoft.com/office/drawing/2014/main" id="{FA54DD4A-072A-A59B-FFF1-796EF76B7B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7181" y="1464775"/>
            <a:ext cx="3652485" cy="2434990"/>
          </a:xfrm>
          <a:prstGeom prst="rect">
            <a:avLst/>
          </a:prstGeom>
        </p:spPr>
      </p:pic>
      <p:pic>
        <p:nvPicPr>
          <p:cNvPr id="10" name="図 9" descr="容器の中の料理&#10;&#10;AI によって生成されたコンテンツは間違っている可能性があります。">
            <a:extLst>
              <a:ext uri="{FF2B5EF4-FFF2-40B4-BE49-F238E27FC236}">
                <a16:creationId xmlns:a16="http://schemas.microsoft.com/office/drawing/2014/main" id="{F7F4B584-17D0-D36D-3D8E-99DDACA4D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275" y="1391311"/>
            <a:ext cx="3243408" cy="2434991"/>
          </a:xfrm>
          <a:prstGeom prst="rect">
            <a:avLst/>
          </a:prstGeom>
        </p:spPr>
      </p:pic>
      <p:grpSp>
        <p:nvGrpSpPr>
          <p:cNvPr id="16" name="グループ化 15">
            <a:extLst>
              <a:ext uri="{FF2B5EF4-FFF2-40B4-BE49-F238E27FC236}">
                <a16:creationId xmlns:a16="http://schemas.microsoft.com/office/drawing/2014/main" id="{7251A245-FA19-782E-5DAF-B908B9D6395E}"/>
              </a:ext>
            </a:extLst>
          </p:cNvPr>
          <p:cNvGrpSpPr/>
          <p:nvPr/>
        </p:nvGrpSpPr>
        <p:grpSpPr>
          <a:xfrm>
            <a:off x="0" y="4456368"/>
            <a:ext cx="12062819" cy="1775421"/>
            <a:chOff x="0" y="4456368"/>
            <a:chExt cx="12062819" cy="1775421"/>
          </a:xfrm>
        </p:grpSpPr>
        <p:grpSp>
          <p:nvGrpSpPr>
            <p:cNvPr id="8" name="グループ化 7">
              <a:extLst>
                <a:ext uri="{FF2B5EF4-FFF2-40B4-BE49-F238E27FC236}">
                  <a16:creationId xmlns:a16="http://schemas.microsoft.com/office/drawing/2014/main" id="{CAAE562B-51DE-795C-3965-BCF711B699BF}"/>
                </a:ext>
              </a:extLst>
            </p:cNvPr>
            <p:cNvGrpSpPr/>
            <p:nvPr/>
          </p:nvGrpSpPr>
          <p:grpSpPr>
            <a:xfrm>
              <a:off x="7972632" y="4457428"/>
              <a:ext cx="4090187" cy="1772597"/>
              <a:chOff x="7972632" y="4457428"/>
              <a:chExt cx="4090187" cy="1772597"/>
            </a:xfrm>
          </p:grpSpPr>
          <p:pic>
            <p:nvPicPr>
              <p:cNvPr id="5" name="図 4" descr="カップに入った飲み物&#10;&#10;AI によって生成されたコンテンツは間違っている可能性があります。">
                <a:extLst>
                  <a:ext uri="{FF2B5EF4-FFF2-40B4-BE49-F238E27FC236}">
                    <a16:creationId xmlns:a16="http://schemas.microsoft.com/office/drawing/2014/main" id="{F65A963C-833D-E191-2B5E-AB1E7E75A40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225994" y="4457428"/>
                <a:ext cx="1836825" cy="1772597"/>
              </a:xfrm>
              <a:prstGeom prst="rect">
                <a:avLst/>
              </a:prstGeom>
            </p:spPr>
          </p:pic>
          <p:pic>
            <p:nvPicPr>
              <p:cNvPr id="7" name="図 6" descr="人, コーヒー, カップ, テーブル が含まれている画像&#10;&#10;AI によって生成されたコンテンツは間違っている可能性があります。">
                <a:extLst>
                  <a:ext uri="{FF2B5EF4-FFF2-40B4-BE49-F238E27FC236}">
                    <a16:creationId xmlns:a16="http://schemas.microsoft.com/office/drawing/2014/main" id="{B5136019-0642-D4FA-67E9-57BE1BE1EAD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972632" y="4466781"/>
                <a:ext cx="2253361" cy="1760052"/>
              </a:xfrm>
              <a:prstGeom prst="rect">
                <a:avLst/>
              </a:prstGeom>
            </p:spPr>
          </p:pic>
        </p:grpSp>
        <p:grpSp>
          <p:nvGrpSpPr>
            <p:cNvPr id="15" name="グループ化 14">
              <a:extLst>
                <a:ext uri="{FF2B5EF4-FFF2-40B4-BE49-F238E27FC236}">
                  <a16:creationId xmlns:a16="http://schemas.microsoft.com/office/drawing/2014/main" id="{617D2E31-1B5E-E74A-DE6F-90200DC6B4EA}"/>
                </a:ext>
              </a:extLst>
            </p:cNvPr>
            <p:cNvGrpSpPr/>
            <p:nvPr/>
          </p:nvGrpSpPr>
          <p:grpSpPr>
            <a:xfrm>
              <a:off x="0" y="4456368"/>
              <a:ext cx="4817079" cy="1775421"/>
              <a:chOff x="0" y="4456368"/>
              <a:chExt cx="4817079" cy="1775421"/>
            </a:xfrm>
          </p:grpSpPr>
          <p:pic>
            <p:nvPicPr>
              <p:cNvPr id="12" name="図 11" descr="木製まな板の上にある広場&#10;&#10;AI によって生成されたコンテンツは間違っている可能性があります。">
                <a:extLst>
                  <a:ext uri="{FF2B5EF4-FFF2-40B4-BE49-F238E27FC236}">
                    <a16:creationId xmlns:a16="http://schemas.microsoft.com/office/drawing/2014/main" id="{4D2100C7-B67F-83F3-363D-D9DA7382EDA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0" y="4456368"/>
                <a:ext cx="2439811" cy="1775421"/>
              </a:xfrm>
              <a:prstGeom prst="rect">
                <a:avLst/>
              </a:prstGeom>
            </p:spPr>
          </p:pic>
          <p:pic>
            <p:nvPicPr>
              <p:cNvPr id="14" name="図 13" descr="皿の上にあるスープ&#10;&#10;AI によって生成されたコンテンツは間違っている可能性があります。">
                <a:extLst>
                  <a:ext uri="{FF2B5EF4-FFF2-40B4-BE49-F238E27FC236}">
                    <a16:creationId xmlns:a16="http://schemas.microsoft.com/office/drawing/2014/main" id="{E8B74BAE-8925-ECDA-4B51-2377B41B9B9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455837" y="4456368"/>
                <a:ext cx="2361242" cy="1760053"/>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0000"/>
              </a:buClr>
              <a:buSzPts val="4400"/>
              <a:buFont typeface="Arial"/>
              <a:buNone/>
            </a:pPr>
            <a:r>
              <a:rPr lang="ja-JP" sz="4400">
                <a:solidFill>
                  <a:srgbClr val="C00000"/>
                </a:solidFill>
                <a:latin typeface="Arial"/>
                <a:ea typeface="Arial"/>
                <a:cs typeface="Arial"/>
                <a:sym typeface="Arial"/>
              </a:rPr>
              <a:t>１．食文化　しょくぶんか</a:t>
            </a:r>
            <a:r>
              <a:rPr lang="ja-JP" sz="4400">
                <a:latin typeface="Arial"/>
                <a:ea typeface="Arial"/>
                <a:cs typeface="Arial"/>
                <a:sym typeface="Arial"/>
              </a:rPr>
              <a:t>：なにをたべる？</a:t>
            </a:r>
            <a:br>
              <a:rPr lang="ja-JP" sz="4400">
                <a:latin typeface="Arial"/>
                <a:ea typeface="Arial"/>
                <a:cs typeface="Arial"/>
                <a:sym typeface="Arial"/>
              </a:rPr>
            </a:br>
            <a:endParaRPr/>
          </a:p>
        </p:txBody>
      </p:sp>
      <p:sp>
        <p:nvSpPr>
          <p:cNvPr id="331" name="Google Shape;331;p7"/>
          <p:cNvSpPr txBox="1"/>
          <p:nvPr/>
        </p:nvSpPr>
        <p:spPr>
          <a:xfrm>
            <a:off x="933450" y="1538288"/>
            <a:ext cx="55530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インドの食文化の特徴（まとめ）</a:t>
            </a:r>
            <a:endParaRPr/>
          </a:p>
        </p:txBody>
      </p:sp>
      <p:sp>
        <p:nvSpPr>
          <p:cNvPr id="332" name="Google Shape;332;p7"/>
          <p:cNvSpPr txBox="1"/>
          <p:nvPr/>
        </p:nvSpPr>
        <p:spPr>
          <a:xfrm>
            <a:off x="933450" y="2466975"/>
            <a:ext cx="108474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インドの人口の20％は（②</a:t>
            </a:r>
            <a:r>
              <a:rPr lang="ja-JP" sz="2800" dirty="0">
                <a:solidFill>
                  <a:srgbClr val="C00000"/>
                </a:solidFill>
                <a:latin typeface="Arial"/>
                <a:ea typeface="Arial"/>
                <a:cs typeface="Arial"/>
                <a:sym typeface="Arial"/>
              </a:rPr>
              <a:t>菜食主義者</a:t>
            </a:r>
            <a:r>
              <a:rPr lang="ja-JP" sz="2800" dirty="0">
                <a:solidFill>
                  <a:schemeClr val="dk1"/>
                </a:solidFill>
                <a:latin typeface="Arial"/>
                <a:ea typeface="Arial"/>
                <a:cs typeface="Arial"/>
                <a:sym typeface="Arial"/>
              </a:rPr>
              <a:t>）であり，肉を食べない人が多い。</a:t>
            </a:r>
            <a:endParaRPr sz="2800" dirty="0">
              <a:solidFill>
                <a:schemeClr val="dk1"/>
              </a:solidFill>
              <a:latin typeface="Arial"/>
              <a:ea typeface="Arial"/>
              <a:cs typeface="Arial"/>
              <a:sym typeface="Arial"/>
            </a:endParaRPr>
          </a:p>
        </p:txBody>
      </p:sp>
      <p:sp>
        <p:nvSpPr>
          <p:cNvPr id="333" name="Google Shape;333;p7"/>
          <p:cNvSpPr txBox="1"/>
          <p:nvPr/>
        </p:nvSpPr>
        <p:spPr>
          <a:xfrm>
            <a:off x="933450" y="3429000"/>
            <a:ext cx="10847424"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インドの料理には，ヨーグルトやチーズなどの（③　</a:t>
            </a:r>
            <a:r>
              <a:rPr lang="ja-JP" sz="2800" dirty="0">
                <a:solidFill>
                  <a:srgbClr val="C00000"/>
                </a:solidFill>
                <a:latin typeface="Arial"/>
                <a:ea typeface="Arial"/>
                <a:cs typeface="Arial"/>
                <a:sym typeface="Arial"/>
              </a:rPr>
              <a:t>乳製品</a:t>
            </a:r>
            <a:r>
              <a:rPr lang="ja-JP" sz="2800" dirty="0">
                <a:solidFill>
                  <a:schemeClr val="dk1"/>
                </a:solidFill>
                <a:latin typeface="Arial"/>
                <a:ea typeface="Arial"/>
                <a:cs typeface="Arial"/>
                <a:sym typeface="Arial"/>
              </a:rPr>
              <a:t>　）</a:t>
            </a: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ja-JP" sz="2800" dirty="0">
                <a:solidFill>
                  <a:schemeClr val="dk1"/>
                </a:solidFill>
                <a:latin typeface="Arial"/>
                <a:ea typeface="Arial"/>
                <a:cs typeface="Arial"/>
                <a:sym typeface="Arial"/>
              </a:rPr>
              <a:t>が多く使われる。</a:t>
            </a:r>
            <a:endParaRPr dirty="0"/>
          </a:p>
        </p:txBody>
      </p:sp>
      <p:sp>
        <p:nvSpPr>
          <p:cNvPr id="334" name="Google Shape;334;p7"/>
          <p:cNvSpPr txBox="1"/>
          <p:nvPr/>
        </p:nvSpPr>
        <p:spPr>
          <a:xfrm>
            <a:off x="1190625" y="5135046"/>
            <a:ext cx="6657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dirty="0">
                <a:solidFill>
                  <a:schemeClr val="dk1"/>
                </a:solidFill>
                <a:latin typeface="Arial"/>
                <a:ea typeface="Arial"/>
                <a:cs typeface="Arial"/>
                <a:sym typeface="Arial"/>
              </a:rPr>
              <a:t>どうして</a:t>
            </a:r>
            <a:r>
              <a:rPr lang="ja-JP" altLang="en-US" sz="3600" dirty="0">
                <a:solidFill>
                  <a:schemeClr val="dk1"/>
                </a:solidFill>
              </a:rPr>
              <a:t>？</a:t>
            </a:r>
            <a:endParaRPr dirty="0"/>
          </a:p>
        </p:txBody>
      </p:sp>
      <p:sp>
        <p:nvSpPr>
          <p:cNvPr id="336" name="Google Shape;336;p7"/>
          <p:cNvSpPr txBox="1"/>
          <p:nvPr/>
        </p:nvSpPr>
        <p:spPr>
          <a:xfrm>
            <a:off x="2095500" y="2114044"/>
            <a:ext cx="12477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じんこう</a:t>
            </a:r>
            <a:endParaRPr/>
          </a:p>
        </p:txBody>
      </p:sp>
      <p:sp>
        <p:nvSpPr>
          <p:cNvPr id="337" name="Google Shape;337;p7"/>
          <p:cNvSpPr txBox="1"/>
          <p:nvPr/>
        </p:nvSpPr>
        <p:spPr>
          <a:xfrm>
            <a:off x="2171700" y="3171825"/>
            <a:ext cx="15144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りょうり</a:t>
            </a:r>
            <a:endParaRPr/>
          </a:p>
        </p:txBody>
      </p:sp>
      <p:sp>
        <p:nvSpPr>
          <p:cNvPr id="338" name="Google Shape;338;p7"/>
          <p:cNvSpPr txBox="1"/>
          <p:nvPr/>
        </p:nvSpPr>
        <p:spPr>
          <a:xfrm>
            <a:off x="2000249" y="1255693"/>
            <a:ext cx="18573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しょくぶんか</a:t>
            </a:r>
            <a:endParaRPr/>
          </a:p>
        </p:txBody>
      </p:sp>
      <p:sp>
        <p:nvSpPr>
          <p:cNvPr id="339" name="Google Shape;339;p7"/>
          <p:cNvSpPr txBox="1"/>
          <p:nvPr/>
        </p:nvSpPr>
        <p:spPr>
          <a:xfrm>
            <a:off x="3505199" y="1255693"/>
            <a:ext cx="18573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とくちょう</a:t>
            </a:r>
            <a:endParaRPr/>
          </a:p>
        </p:txBody>
      </p:sp>
      <p:sp>
        <p:nvSpPr>
          <p:cNvPr id="340" name="Google Shape;340;p7"/>
          <p:cNvSpPr txBox="1"/>
          <p:nvPr/>
        </p:nvSpPr>
        <p:spPr>
          <a:xfrm>
            <a:off x="1204912" y="3996718"/>
            <a:ext cx="21383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おお　　つか</a:t>
            </a:r>
            <a:endParaRPr dirty="0"/>
          </a:p>
        </p:txBody>
      </p:sp>
      <p:sp>
        <p:nvSpPr>
          <p:cNvPr id="341" name="Google Shape;341;p7"/>
          <p:cNvSpPr txBox="1"/>
          <p:nvPr/>
        </p:nvSpPr>
        <p:spPr>
          <a:xfrm>
            <a:off x="4948236" y="2181433"/>
            <a:ext cx="25003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さいしょくしゅぎしゃ</a:t>
            </a:r>
            <a:endParaRPr dirty="0"/>
          </a:p>
        </p:txBody>
      </p:sp>
      <p:grpSp>
        <p:nvGrpSpPr>
          <p:cNvPr id="342" name="Google Shape;342;p7"/>
          <p:cNvGrpSpPr/>
          <p:nvPr/>
        </p:nvGrpSpPr>
        <p:grpSpPr>
          <a:xfrm>
            <a:off x="5621720" y="4800751"/>
            <a:ext cx="6340824" cy="1502774"/>
            <a:chOff x="5621720" y="4800751"/>
            <a:chExt cx="6340824" cy="1502774"/>
          </a:xfrm>
        </p:grpSpPr>
        <p:grpSp>
          <p:nvGrpSpPr>
            <p:cNvPr id="343" name="Google Shape;343;p7"/>
            <p:cNvGrpSpPr/>
            <p:nvPr/>
          </p:nvGrpSpPr>
          <p:grpSpPr>
            <a:xfrm>
              <a:off x="5667053" y="4800751"/>
              <a:ext cx="6295491" cy="980626"/>
              <a:chOff x="5667053" y="4800751"/>
              <a:chExt cx="6295491" cy="980626"/>
            </a:xfrm>
          </p:grpSpPr>
          <p:sp>
            <p:nvSpPr>
              <p:cNvPr id="344" name="Google Shape;344;p7"/>
              <p:cNvSpPr txBox="1"/>
              <p:nvPr/>
            </p:nvSpPr>
            <p:spPr>
              <a:xfrm>
                <a:off x="5724525" y="5135046"/>
                <a:ext cx="62380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dirty="0">
                    <a:solidFill>
                      <a:srgbClr val="C00000"/>
                    </a:solidFill>
                    <a:latin typeface="Arial"/>
                    <a:ea typeface="Arial"/>
                    <a:cs typeface="Arial"/>
                    <a:sym typeface="Arial"/>
                  </a:rPr>
                  <a:t>宗教</a:t>
                </a:r>
                <a:r>
                  <a:rPr lang="ja-JP" sz="3600" dirty="0">
                    <a:solidFill>
                      <a:schemeClr val="dk1"/>
                    </a:solidFill>
                    <a:latin typeface="Arial"/>
                    <a:ea typeface="Arial"/>
                    <a:cs typeface="Arial"/>
                    <a:sym typeface="Arial"/>
                  </a:rPr>
                  <a:t>との関係を考えてみよう</a:t>
                </a:r>
                <a:endParaRPr dirty="0"/>
              </a:p>
            </p:txBody>
          </p:sp>
          <p:sp>
            <p:nvSpPr>
              <p:cNvPr id="345" name="Google Shape;345;p7"/>
              <p:cNvSpPr txBox="1"/>
              <p:nvPr/>
            </p:nvSpPr>
            <p:spPr>
              <a:xfrm>
                <a:off x="5667053" y="4840787"/>
                <a:ext cx="1781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しゅうきょう</a:t>
                </a:r>
                <a:endParaRPr dirty="0"/>
              </a:p>
            </p:txBody>
          </p:sp>
          <p:sp>
            <p:nvSpPr>
              <p:cNvPr id="346" name="Google Shape;346;p7"/>
              <p:cNvSpPr txBox="1"/>
              <p:nvPr/>
            </p:nvSpPr>
            <p:spPr>
              <a:xfrm>
                <a:off x="7670406" y="4800751"/>
                <a:ext cx="113101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かんけい</a:t>
                </a:r>
                <a:endParaRPr dirty="0"/>
              </a:p>
            </p:txBody>
          </p:sp>
          <p:sp>
            <p:nvSpPr>
              <p:cNvPr id="347" name="Google Shape;347;p7"/>
              <p:cNvSpPr txBox="1"/>
              <p:nvPr/>
            </p:nvSpPr>
            <p:spPr>
              <a:xfrm>
                <a:off x="9023276" y="4813995"/>
                <a:ext cx="9657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かんが</a:t>
                </a:r>
                <a:endParaRPr dirty="0"/>
              </a:p>
            </p:txBody>
          </p:sp>
        </p:grpSp>
        <p:sp>
          <p:nvSpPr>
            <p:cNvPr id="348" name="Google Shape;348;p7"/>
            <p:cNvSpPr txBox="1"/>
            <p:nvPr/>
          </p:nvSpPr>
          <p:spPr>
            <a:xfrm>
              <a:off x="5621720" y="5595639"/>
              <a:ext cx="445375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Times New Roman"/>
                  <a:ea typeface="Times New Roman"/>
                  <a:cs typeface="Times New Roman"/>
                  <a:sym typeface="Times New Roman"/>
                </a:rPr>
                <a:t>Religion religión tôn giáo </a:t>
              </a:r>
              <a:r>
                <a:rPr lang="ja-JP" sz="1800" dirty="0">
                  <a:solidFill>
                    <a:schemeClr val="dk1"/>
                  </a:solidFill>
                  <a:latin typeface="Arial"/>
                  <a:ea typeface="Arial"/>
                  <a:cs typeface="Arial"/>
                  <a:sym typeface="Arial"/>
                </a:rPr>
                <a:t>종교</a:t>
              </a:r>
              <a:r>
                <a:rPr lang="ja-JP" sz="4000" dirty="0">
                  <a:solidFill>
                    <a:schemeClr val="dk1"/>
                  </a:solidFill>
                  <a:latin typeface="Arial"/>
                  <a:ea typeface="Arial"/>
                  <a:cs typeface="Arial"/>
                  <a:sym typeface="Arial"/>
                </a:rPr>
                <a:t> សាសនា</a:t>
              </a:r>
              <a:endParaRPr sz="4000" dirty="0">
                <a:solidFill>
                  <a:schemeClr val="dk1"/>
                </a:solidFill>
                <a:latin typeface="Arial"/>
                <a:ea typeface="Arial"/>
                <a:cs typeface="Arial"/>
                <a:sym typeface="Arial"/>
              </a:endParaRPr>
            </a:p>
          </p:txBody>
        </p:sp>
      </p:grpSp>
      <p:sp>
        <p:nvSpPr>
          <p:cNvPr id="349" name="Google Shape;349;p7"/>
          <p:cNvSpPr txBox="1"/>
          <p:nvPr/>
        </p:nvSpPr>
        <p:spPr>
          <a:xfrm>
            <a:off x="8235913" y="3062704"/>
            <a:ext cx="22892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にゅうせいひん</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8"/>
          <p:cNvPicPr preferRelativeResize="0"/>
          <p:nvPr/>
        </p:nvPicPr>
        <p:blipFill rotWithShape="1">
          <a:blip r:embed="rId3">
            <a:alphaModFix/>
          </a:blip>
          <a:srcRect/>
          <a:stretch/>
        </p:blipFill>
        <p:spPr>
          <a:xfrm>
            <a:off x="9671536" y="4279783"/>
            <a:ext cx="2355543" cy="2310591"/>
          </a:xfrm>
          <a:prstGeom prst="rect">
            <a:avLst/>
          </a:prstGeom>
          <a:noFill/>
          <a:ln>
            <a:noFill/>
          </a:ln>
        </p:spPr>
      </p:pic>
      <p:sp>
        <p:nvSpPr>
          <p:cNvPr id="356" name="Google Shape;356;p8"/>
          <p:cNvSpPr txBox="1"/>
          <p:nvPr/>
        </p:nvSpPr>
        <p:spPr>
          <a:xfrm>
            <a:off x="7489065" y="75985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8"/>
          <p:cNvSpPr/>
          <p:nvPr/>
        </p:nvSpPr>
        <p:spPr>
          <a:xfrm flipH="1">
            <a:off x="2596978" y="1810528"/>
            <a:ext cx="4892087" cy="4892087"/>
          </a:xfrm>
          <a:prstGeom prst="flowChartConnector">
            <a:avLst/>
          </a:prstGeom>
          <a:solidFill>
            <a:srgbClr val="F6C5AB"/>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 name="Google Shape;358;p8"/>
          <p:cNvSpPr/>
          <p:nvPr/>
        </p:nvSpPr>
        <p:spPr>
          <a:xfrm>
            <a:off x="2582925" y="1810528"/>
            <a:ext cx="4906140" cy="4906140"/>
          </a:xfrm>
          <a:prstGeom prst="pie">
            <a:avLst>
              <a:gd name="adj1" fmla="val 20177661"/>
              <a:gd name="adj2" fmla="val 16200000"/>
            </a:avLst>
          </a:prstGeom>
          <a:solidFill>
            <a:schemeClr val="accent2"/>
          </a:solidFill>
          <a:ln w="19050" cap="flat" cmpd="sng">
            <a:solidFill>
              <a:srgbClr val="19191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8"/>
          <p:cNvSpPr/>
          <p:nvPr/>
        </p:nvSpPr>
        <p:spPr>
          <a:xfrm>
            <a:off x="2582925" y="1803501"/>
            <a:ext cx="4906140" cy="4906140"/>
          </a:xfrm>
          <a:prstGeom prst="pie">
            <a:avLst>
              <a:gd name="adj1" fmla="val 17562707"/>
              <a:gd name="adj2" fmla="val 20226002"/>
            </a:avLst>
          </a:prstGeom>
          <a:solidFill>
            <a:srgbClr val="F2A98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8"/>
          <p:cNvSpPr/>
          <p:nvPr/>
        </p:nvSpPr>
        <p:spPr>
          <a:xfrm>
            <a:off x="687946" y="4278970"/>
            <a:ext cx="3283507" cy="1453269"/>
          </a:xfrm>
          <a:prstGeom prst="rect">
            <a:avLst/>
          </a:prstGeom>
          <a:solidFill>
            <a:schemeClr val="lt1"/>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800" b="1">
                <a:solidFill>
                  <a:srgbClr val="FF0000"/>
                </a:solidFill>
                <a:latin typeface="Arial"/>
                <a:ea typeface="Arial"/>
                <a:cs typeface="Arial"/>
                <a:sym typeface="Arial"/>
              </a:rPr>
              <a:t>ヒンドゥー教</a:t>
            </a:r>
            <a:endParaRPr/>
          </a:p>
          <a:p>
            <a:pPr marL="0" marR="0" lvl="0" indent="0" algn="ctr" rtl="0">
              <a:spcBef>
                <a:spcPts val="0"/>
              </a:spcBef>
              <a:spcAft>
                <a:spcPts val="0"/>
              </a:spcAft>
              <a:buNone/>
            </a:pPr>
            <a:r>
              <a:rPr lang="ja-JP" sz="2800" b="1">
                <a:solidFill>
                  <a:schemeClr val="dk1"/>
                </a:solidFill>
                <a:latin typeface="Arial"/>
                <a:ea typeface="Arial"/>
                <a:cs typeface="Arial"/>
                <a:sym typeface="Arial"/>
              </a:rPr>
              <a:t>79.8%</a:t>
            </a:r>
            <a:endParaRPr sz="2800" b="1">
              <a:solidFill>
                <a:schemeClr val="dk1"/>
              </a:solidFill>
              <a:latin typeface="Arial"/>
              <a:ea typeface="Arial"/>
              <a:cs typeface="Arial"/>
              <a:sym typeface="Arial"/>
            </a:endParaRPr>
          </a:p>
        </p:txBody>
      </p:sp>
      <p:sp>
        <p:nvSpPr>
          <p:cNvPr id="361" name="Google Shape;361;p8"/>
          <p:cNvSpPr/>
          <p:nvPr/>
        </p:nvSpPr>
        <p:spPr>
          <a:xfrm>
            <a:off x="7944306" y="3254744"/>
            <a:ext cx="2302930" cy="821793"/>
          </a:xfrm>
          <a:prstGeom prst="rect">
            <a:avLst/>
          </a:prstGeom>
          <a:solidFill>
            <a:schemeClr val="lt1"/>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dk1"/>
                </a:solidFill>
                <a:latin typeface="Arial"/>
                <a:ea typeface="Arial"/>
                <a:cs typeface="Arial"/>
                <a:sym typeface="Arial"/>
              </a:rPr>
              <a:t>イスラム教</a:t>
            </a:r>
            <a:endParaRPr/>
          </a:p>
          <a:p>
            <a:pPr marL="0" marR="0" lvl="0" indent="0" algn="ctr" rtl="0">
              <a:spcBef>
                <a:spcPts val="0"/>
              </a:spcBef>
              <a:spcAft>
                <a:spcPts val="0"/>
              </a:spcAft>
              <a:buNone/>
            </a:pPr>
            <a:r>
              <a:rPr lang="ja-JP" sz="1800" b="1">
                <a:solidFill>
                  <a:schemeClr val="dk1"/>
                </a:solidFill>
                <a:latin typeface="Arial"/>
                <a:ea typeface="Arial"/>
                <a:cs typeface="Arial"/>
                <a:sym typeface="Arial"/>
              </a:rPr>
              <a:t>14.2％</a:t>
            </a:r>
            <a:endParaRPr/>
          </a:p>
        </p:txBody>
      </p:sp>
      <p:sp>
        <p:nvSpPr>
          <p:cNvPr id="362" name="Google Shape;362;p8"/>
          <p:cNvSpPr/>
          <p:nvPr/>
        </p:nvSpPr>
        <p:spPr>
          <a:xfrm>
            <a:off x="7272262" y="2042946"/>
            <a:ext cx="2302930" cy="821794"/>
          </a:xfrm>
          <a:prstGeom prst="rect">
            <a:avLst/>
          </a:prstGeom>
          <a:solidFill>
            <a:schemeClr val="lt1"/>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dk1"/>
                </a:solidFill>
                <a:latin typeface="Arial"/>
                <a:ea typeface="Arial"/>
                <a:cs typeface="Arial"/>
                <a:sym typeface="Arial"/>
              </a:rPr>
              <a:t>その他の宗教</a:t>
            </a:r>
            <a:endParaRPr/>
          </a:p>
          <a:p>
            <a:pPr marL="0" marR="0" lvl="0" indent="0" algn="ctr" rtl="0">
              <a:spcBef>
                <a:spcPts val="0"/>
              </a:spcBef>
              <a:spcAft>
                <a:spcPts val="0"/>
              </a:spcAft>
              <a:buNone/>
            </a:pPr>
            <a:r>
              <a:rPr lang="ja-JP" sz="1800" b="1">
                <a:solidFill>
                  <a:schemeClr val="dk1"/>
                </a:solidFill>
                <a:latin typeface="Arial"/>
                <a:ea typeface="Arial"/>
                <a:cs typeface="Arial"/>
                <a:sym typeface="Arial"/>
              </a:rPr>
              <a:t>6％</a:t>
            </a:r>
            <a:endParaRPr/>
          </a:p>
        </p:txBody>
      </p:sp>
      <p:cxnSp>
        <p:nvCxnSpPr>
          <p:cNvPr id="363" name="Google Shape;363;p8"/>
          <p:cNvCxnSpPr/>
          <p:nvPr/>
        </p:nvCxnSpPr>
        <p:spPr>
          <a:xfrm>
            <a:off x="5624286" y="2255887"/>
            <a:ext cx="1647976" cy="328460"/>
          </a:xfrm>
          <a:prstGeom prst="straightConnector1">
            <a:avLst/>
          </a:prstGeom>
          <a:noFill/>
          <a:ln w="19050" cap="flat" cmpd="sng">
            <a:solidFill>
              <a:schemeClr val="accent2"/>
            </a:solidFill>
            <a:prstDash val="solid"/>
            <a:miter lim="800000"/>
            <a:headEnd type="none" w="sm" len="sm"/>
            <a:tailEnd type="none" w="sm" len="sm"/>
          </a:ln>
        </p:spPr>
      </p:cxnSp>
      <p:cxnSp>
        <p:nvCxnSpPr>
          <p:cNvPr id="364" name="Google Shape;364;p8"/>
          <p:cNvCxnSpPr>
            <a:endCxn id="361" idx="1"/>
          </p:cNvCxnSpPr>
          <p:nvPr/>
        </p:nvCxnSpPr>
        <p:spPr>
          <a:xfrm>
            <a:off x="6651906" y="3029641"/>
            <a:ext cx="1292400" cy="636000"/>
          </a:xfrm>
          <a:prstGeom prst="straightConnector1">
            <a:avLst/>
          </a:prstGeom>
          <a:noFill/>
          <a:ln w="19050" cap="flat" cmpd="sng">
            <a:solidFill>
              <a:schemeClr val="accent2"/>
            </a:solidFill>
            <a:prstDash val="solid"/>
            <a:miter lim="800000"/>
            <a:headEnd type="none" w="sm" len="sm"/>
            <a:tailEnd type="none" w="sm" len="sm"/>
          </a:ln>
        </p:spPr>
      </p:cxnSp>
      <p:sp>
        <p:nvSpPr>
          <p:cNvPr id="365" name="Google Shape;365;p8"/>
          <p:cNvSpPr txBox="1"/>
          <p:nvPr/>
        </p:nvSpPr>
        <p:spPr>
          <a:xfrm>
            <a:off x="6802285" y="6231101"/>
            <a:ext cx="2302929"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a:solidFill>
                  <a:schemeClr val="dk1"/>
                </a:solidFill>
                <a:latin typeface="Arial"/>
                <a:ea typeface="Arial"/>
                <a:cs typeface="Arial"/>
                <a:sym typeface="Arial"/>
              </a:rPr>
              <a:t>外務省，2011</a:t>
            </a:r>
            <a:endParaRPr sz="1800">
              <a:solidFill>
                <a:schemeClr val="dk1"/>
              </a:solidFill>
              <a:latin typeface="Arial"/>
              <a:ea typeface="Arial"/>
              <a:cs typeface="Arial"/>
              <a:sym typeface="Arial"/>
            </a:endParaRPr>
          </a:p>
        </p:txBody>
      </p:sp>
      <p:sp>
        <p:nvSpPr>
          <p:cNvPr id="366" name="Google Shape;366;p8"/>
          <p:cNvSpPr txBox="1">
            <a:spLocks noGrp="1"/>
          </p:cNvSpPr>
          <p:nvPr>
            <p:ph type="title"/>
          </p:nvPr>
        </p:nvSpPr>
        <p:spPr>
          <a:xfrm>
            <a:off x="838200" y="1341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ja-JP" sz="4400">
                <a:solidFill>
                  <a:srgbClr val="C00000"/>
                </a:solidFill>
                <a:latin typeface="Arial"/>
                <a:ea typeface="Arial"/>
                <a:cs typeface="Arial"/>
                <a:sym typeface="Arial"/>
              </a:rPr>
              <a:t>１．食文化　しょくぶんか</a:t>
            </a:r>
            <a:r>
              <a:rPr lang="ja-JP" sz="4400">
                <a:latin typeface="Arial"/>
                <a:ea typeface="Arial"/>
                <a:cs typeface="Arial"/>
                <a:sym typeface="Arial"/>
              </a:rPr>
              <a:t>：どうして？</a:t>
            </a:r>
            <a:br>
              <a:rPr lang="ja-JP" sz="4400">
                <a:latin typeface="Arial"/>
                <a:ea typeface="Arial"/>
                <a:cs typeface="Arial"/>
                <a:sym typeface="Arial"/>
              </a:rPr>
            </a:br>
            <a:endParaRPr/>
          </a:p>
        </p:txBody>
      </p:sp>
      <p:sp>
        <p:nvSpPr>
          <p:cNvPr id="367" name="Google Shape;367;p8"/>
          <p:cNvSpPr txBox="1"/>
          <p:nvPr/>
        </p:nvSpPr>
        <p:spPr>
          <a:xfrm>
            <a:off x="2329699" y="1067477"/>
            <a:ext cx="732547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インドの宗教別の人口割合（2011）</a:t>
            </a:r>
            <a:endParaRPr/>
          </a:p>
        </p:txBody>
      </p:sp>
      <p:sp>
        <p:nvSpPr>
          <p:cNvPr id="368" name="Google Shape;368;p8"/>
          <p:cNvSpPr txBox="1"/>
          <p:nvPr/>
        </p:nvSpPr>
        <p:spPr>
          <a:xfrm>
            <a:off x="2958957" y="808364"/>
            <a:ext cx="21927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しゅうきょうべつ</a:t>
            </a:r>
            <a:endParaRPr/>
          </a:p>
        </p:txBody>
      </p:sp>
      <p:sp>
        <p:nvSpPr>
          <p:cNvPr id="369" name="Google Shape;369;p8"/>
          <p:cNvSpPr txBox="1"/>
          <p:nvPr/>
        </p:nvSpPr>
        <p:spPr>
          <a:xfrm>
            <a:off x="5043021" y="808364"/>
            <a:ext cx="21927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じんこうわりあい</a:t>
            </a:r>
            <a:endParaRPr/>
          </a:p>
        </p:txBody>
      </p:sp>
      <p:sp>
        <p:nvSpPr>
          <p:cNvPr id="370" name="Google Shape;370;p8"/>
          <p:cNvSpPr txBox="1"/>
          <p:nvPr/>
        </p:nvSpPr>
        <p:spPr>
          <a:xfrm>
            <a:off x="8030890" y="960931"/>
            <a:ext cx="36628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Population ratio by religion in India</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 calcmode="lin" valueType="num">
                                      <p:cBhvr additive="base">
                                        <p:cTn id="7" dur="500"/>
                                        <p:tgtEl>
                                          <p:spTgt spid="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Arial"/>
              <a:buNone/>
            </a:pPr>
            <a:r>
              <a:rPr lang="ja-JP" sz="4400">
                <a:solidFill>
                  <a:srgbClr val="C00000"/>
                </a:solidFill>
                <a:latin typeface="Arial"/>
                <a:ea typeface="Arial"/>
                <a:cs typeface="Arial"/>
                <a:sym typeface="Arial"/>
              </a:rPr>
              <a:t>１．食文化　しょくぶんか</a:t>
            </a:r>
            <a:r>
              <a:rPr lang="ja-JP" sz="4400">
                <a:latin typeface="Arial"/>
                <a:ea typeface="Arial"/>
                <a:cs typeface="Arial"/>
                <a:sym typeface="Arial"/>
              </a:rPr>
              <a:t>：どうして？</a:t>
            </a:r>
            <a:br>
              <a:rPr lang="ja-JP" sz="4400">
                <a:latin typeface="Arial"/>
                <a:ea typeface="Arial"/>
                <a:cs typeface="Arial"/>
                <a:sym typeface="Arial"/>
              </a:rPr>
            </a:br>
            <a:endParaRPr/>
          </a:p>
        </p:txBody>
      </p:sp>
      <p:sp>
        <p:nvSpPr>
          <p:cNvPr id="378" name="Google Shape;378;p9"/>
          <p:cNvSpPr txBox="1"/>
          <p:nvPr/>
        </p:nvSpPr>
        <p:spPr>
          <a:xfrm>
            <a:off x="4079272" y="1453233"/>
            <a:ext cx="7819962"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0" i="0" dirty="0">
                <a:solidFill>
                  <a:srgbClr val="555555"/>
                </a:solidFill>
                <a:highlight>
                  <a:srgbClr val="FFFFFF"/>
                </a:highlight>
                <a:latin typeface="Garamond"/>
                <a:ea typeface="Garamond"/>
                <a:cs typeface="Garamond"/>
                <a:sym typeface="Garamond"/>
              </a:rPr>
              <a:t>“You must not use your God-given body for killing God’s creatures, whether they are human, animal or whatever.” — Yajur Veda 12.32</a:t>
            </a:r>
            <a:endParaRPr dirty="0"/>
          </a:p>
          <a:p>
            <a:pPr marL="0" marR="0" lvl="0" indent="0" algn="l" rtl="0">
              <a:spcBef>
                <a:spcPts val="0"/>
              </a:spcBef>
              <a:spcAft>
                <a:spcPts val="0"/>
              </a:spcAft>
              <a:buNone/>
            </a:pPr>
            <a:r>
              <a:rPr lang="ja-JP" sz="1800" dirty="0">
                <a:solidFill>
                  <a:schemeClr val="dk1"/>
                </a:solidFill>
                <a:latin typeface="Arial"/>
                <a:ea typeface="Arial"/>
                <a:cs typeface="Arial"/>
                <a:sym typeface="Arial"/>
              </a:rPr>
              <a:t>神（かみ）がくれた身体（からだ）を使って（つかって），神（かみ）のものを殺しては（ころしては）ならない，それが人（ひと）でも，動物（どうぶつ）でも。ヤジュル・ベダ：12.32</a:t>
            </a:r>
            <a:endParaRPr dirty="0"/>
          </a:p>
          <a:p>
            <a:pPr marL="0" marR="0" lvl="0" indent="0" algn="l" rtl="0">
              <a:spcBef>
                <a:spcPts val="0"/>
              </a:spcBef>
              <a:spcAft>
                <a:spcPts val="0"/>
              </a:spcAft>
              <a:buNone/>
            </a:pPr>
            <a:r>
              <a:rPr lang="ja-JP" sz="1800" dirty="0">
                <a:solidFill>
                  <a:schemeClr val="dk1"/>
                </a:solidFill>
                <a:latin typeface="Arial"/>
                <a:ea typeface="Arial"/>
                <a:cs typeface="Arial"/>
                <a:sym typeface="Arial"/>
              </a:rPr>
              <a:t>※ベダ：</a:t>
            </a:r>
            <a:r>
              <a:rPr lang="ja-JP" sz="1800" dirty="0">
                <a:solidFill>
                  <a:srgbClr val="C00000"/>
                </a:solidFill>
                <a:latin typeface="Arial"/>
                <a:ea typeface="Arial"/>
                <a:cs typeface="Arial"/>
                <a:sym typeface="Arial"/>
              </a:rPr>
              <a:t>ヒンドゥー教</a:t>
            </a:r>
            <a:r>
              <a:rPr lang="ja-JP" sz="1800" dirty="0">
                <a:solidFill>
                  <a:schemeClr val="dk1"/>
                </a:solidFill>
                <a:latin typeface="Arial"/>
                <a:ea typeface="Arial"/>
                <a:cs typeface="Arial"/>
                <a:sym typeface="Arial"/>
              </a:rPr>
              <a:t>の経典（きょうてん）Scripture</a:t>
            </a:r>
            <a:endParaRPr sz="1800" dirty="0">
              <a:solidFill>
                <a:schemeClr val="dk1"/>
              </a:solidFill>
              <a:latin typeface="Arial"/>
              <a:ea typeface="Arial"/>
              <a:cs typeface="Arial"/>
              <a:sym typeface="Arial"/>
            </a:endParaRPr>
          </a:p>
        </p:txBody>
      </p:sp>
      <p:sp>
        <p:nvSpPr>
          <p:cNvPr id="379" name="Google Shape;379;p9"/>
          <p:cNvSpPr txBox="1"/>
          <p:nvPr/>
        </p:nvSpPr>
        <p:spPr>
          <a:xfrm>
            <a:off x="4138666" y="4075808"/>
            <a:ext cx="8053334"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rgbClr val="C00000"/>
                </a:solidFill>
                <a:latin typeface="Arial"/>
                <a:ea typeface="Arial"/>
                <a:cs typeface="Arial"/>
                <a:sym typeface="Arial"/>
              </a:rPr>
              <a:t>クリシュナ：牛（うし）を守る神（まもるかみ）</a:t>
            </a:r>
            <a:endParaRPr sz="1800" dirty="0">
              <a:solidFill>
                <a:srgbClr val="C00000"/>
              </a:solidFill>
              <a:latin typeface="Arial"/>
              <a:ea typeface="Arial"/>
              <a:cs typeface="Arial"/>
              <a:sym typeface="Arial"/>
            </a:endParaRPr>
          </a:p>
          <a:p>
            <a:pPr marL="0" marR="0" lvl="0" indent="0" algn="l" rtl="0">
              <a:spcBef>
                <a:spcPts val="0"/>
              </a:spcBef>
              <a:spcAft>
                <a:spcPts val="0"/>
              </a:spcAft>
              <a:buNone/>
            </a:pPr>
            <a:r>
              <a:rPr lang="ja-JP" sz="1800" dirty="0">
                <a:solidFill>
                  <a:schemeClr val="dk1"/>
                </a:solidFill>
                <a:latin typeface="Garamond"/>
                <a:ea typeface="Garamond"/>
                <a:cs typeface="Garamond"/>
                <a:sym typeface="Garamond"/>
              </a:rPr>
              <a:t>“I speak to those who are aware: do not harm the cow, for in so doing, you are harming the earth and the whole of humanity.’ Rig Veda 8.101.15</a:t>
            </a:r>
            <a:endParaRPr dirty="0"/>
          </a:p>
          <a:p>
            <a:pPr marL="0" marR="0" lvl="0" indent="0" algn="l" rtl="0">
              <a:spcBef>
                <a:spcPts val="0"/>
              </a:spcBef>
              <a:spcAft>
                <a:spcPts val="0"/>
              </a:spcAft>
              <a:buNone/>
            </a:pPr>
            <a:r>
              <a:rPr lang="ja-JP" sz="1800" dirty="0">
                <a:solidFill>
                  <a:schemeClr val="dk1"/>
                </a:solidFill>
                <a:latin typeface="Garamond"/>
                <a:ea typeface="Garamond"/>
                <a:cs typeface="Garamond"/>
                <a:sym typeface="Garamond"/>
              </a:rPr>
              <a:t>牛（うし）を傷（きず）つけるな，それは地球（ちきゅう）と人間性（にんげんせい）を傷（きず）つけることである</a:t>
            </a:r>
            <a:endParaRPr sz="1800" dirty="0">
              <a:solidFill>
                <a:schemeClr val="dk1"/>
              </a:solidFill>
              <a:latin typeface="Garamond"/>
              <a:ea typeface="Garamond"/>
              <a:cs typeface="Garamond"/>
              <a:sym typeface="Garamond"/>
            </a:endParaRPr>
          </a:p>
          <a:p>
            <a:pPr marL="0" marR="0" lvl="0" indent="0" algn="l" rtl="0">
              <a:spcBef>
                <a:spcPts val="0"/>
              </a:spcBef>
              <a:spcAft>
                <a:spcPts val="0"/>
              </a:spcAft>
              <a:buNone/>
            </a:pPr>
            <a:r>
              <a:rPr lang="ja-JP" sz="1800" dirty="0">
                <a:solidFill>
                  <a:schemeClr val="dk1"/>
                </a:solidFill>
                <a:latin typeface="Garamond"/>
                <a:ea typeface="Garamond"/>
                <a:cs typeface="Garamond"/>
                <a:sym typeface="Garamond"/>
              </a:rPr>
              <a:t>リグ・ベダ：</a:t>
            </a:r>
            <a:r>
              <a:rPr lang="ja-JP" sz="1800" dirty="0">
                <a:solidFill>
                  <a:schemeClr val="dk1"/>
                </a:solidFill>
                <a:latin typeface="Arial"/>
                <a:ea typeface="Arial"/>
                <a:cs typeface="Arial"/>
                <a:sym typeface="Arial"/>
              </a:rPr>
              <a:t>8.101.15</a:t>
            </a:r>
            <a:endParaRPr dirty="0"/>
          </a:p>
        </p:txBody>
      </p:sp>
      <p:grpSp>
        <p:nvGrpSpPr>
          <p:cNvPr id="380" name="Google Shape;380;p9"/>
          <p:cNvGrpSpPr/>
          <p:nvPr/>
        </p:nvGrpSpPr>
        <p:grpSpPr>
          <a:xfrm>
            <a:off x="4161034" y="5865183"/>
            <a:ext cx="7773791" cy="812402"/>
            <a:chOff x="4263775" y="5865183"/>
            <a:chExt cx="6698751" cy="812402"/>
          </a:xfrm>
        </p:grpSpPr>
        <p:sp>
          <p:nvSpPr>
            <p:cNvPr id="381" name="Google Shape;381;p9"/>
            <p:cNvSpPr txBox="1"/>
            <p:nvPr/>
          </p:nvSpPr>
          <p:spPr>
            <a:xfrm>
              <a:off x="4263775" y="6154365"/>
              <a:ext cx="66987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Arial"/>
                  <a:ea typeface="Arial"/>
                  <a:cs typeface="Arial"/>
                  <a:sym typeface="Arial"/>
                </a:rPr>
                <a:t>⑤</a:t>
              </a:r>
              <a:r>
                <a:rPr lang="ja-JP" sz="2800" u="sng">
                  <a:solidFill>
                    <a:schemeClr val="dk1"/>
                  </a:solidFill>
                  <a:latin typeface="Arial"/>
                  <a:ea typeface="Arial"/>
                  <a:cs typeface="Arial"/>
                  <a:sym typeface="Arial"/>
                </a:rPr>
                <a:t>牛</a:t>
              </a:r>
              <a:r>
                <a:rPr lang="ja-JP" sz="2800">
                  <a:solidFill>
                    <a:schemeClr val="dk1"/>
                  </a:solidFill>
                  <a:latin typeface="Arial"/>
                  <a:ea typeface="Arial"/>
                  <a:cs typeface="Arial"/>
                  <a:sym typeface="Arial"/>
                </a:rPr>
                <a:t>は乳をくれる神聖な動物である</a:t>
              </a:r>
              <a:endParaRPr/>
            </a:p>
          </p:txBody>
        </p:sp>
        <p:sp>
          <p:nvSpPr>
            <p:cNvPr id="382" name="Google Shape;382;p9"/>
            <p:cNvSpPr txBox="1"/>
            <p:nvPr/>
          </p:nvSpPr>
          <p:spPr>
            <a:xfrm>
              <a:off x="4662649" y="5865183"/>
              <a:ext cx="520899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うし　　ちち　　　　　　　　　　　しんせい　　どうぶつ</a:t>
              </a:r>
              <a:endParaRPr/>
            </a:p>
          </p:txBody>
        </p:sp>
      </p:grpSp>
      <p:grpSp>
        <p:nvGrpSpPr>
          <p:cNvPr id="383" name="Google Shape;383;p9"/>
          <p:cNvGrpSpPr/>
          <p:nvPr/>
        </p:nvGrpSpPr>
        <p:grpSpPr>
          <a:xfrm>
            <a:off x="4002749" y="3171793"/>
            <a:ext cx="8383392" cy="750733"/>
            <a:chOff x="4161033" y="3043842"/>
            <a:chExt cx="7439559" cy="750733"/>
          </a:xfrm>
        </p:grpSpPr>
        <p:sp>
          <p:nvSpPr>
            <p:cNvPr id="384" name="Google Shape;384;p9"/>
            <p:cNvSpPr txBox="1"/>
            <p:nvPr/>
          </p:nvSpPr>
          <p:spPr>
            <a:xfrm>
              <a:off x="4161033" y="3271355"/>
              <a:ext cx="74395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dirty="0">
                  <a:solidFill>
                    <a:schemeClr val="dk1"/>
                  </a:solidFill>
                  <a:latin typeface="Arial"/>
                  <a:ea typeface="Arial"/>
                  <a:cs typeface="Arial"/>
                  <a:sym typeface="Arial"/>
                </a:rPr>
                <a:t>④</a:t>
              </a:r>
              <a:r>
                <a:rPr lang="ja-JP" sz="2800" u="sng" dirty="0">
                  <a:solidFill>
                    <a:schemeClr val="dk1"/>
                  </a:solidFill>
                  <a:latin typeface="Arial"/>
                  <a:ea typeface="Arial"/>
                  <a:cs typeface="Arial"/>
                  <a:sym typeface="Arial"/>
                </a:rPr>
                <a:t>ヒンドゥー教</a:t>
              </a:r>
              <a:r>
                <a:rPr lang="ja-JP" sz="2800" dirty="0">
                  <a:solidFill>
                    <a:schemeClr val="dk1"/>
                  </a:solidFill>
                  <a:latin typeface="Arial"/>
                  <a:ea typeface="Arial"/>
                  <a:cs typeface="Arial"/>
                  <a:sym typeface="Arial"/>
                </a:rPr>
                <a:t>は動物を殺すことを禁じている。</a:t>
              </a:r>
              <a:endParaRPr dirty="0"/>
            </a:p>
          </p:txBody>
        </p:sp>
        <p:sp>
          <p:nvSpPr>
            <p:cNvPr id="385" name="Google Shape;385;p9"/>
            <p:cNvSpPr txBox="1"/>
            <p:nvPr/>
          </p:nvSpPr>
          <p:spPr>
            <a:xfrm>
              <a:off x="6316165" y="3043842"/>
              <a:ext cx="520899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latin typeface="Arial"/>
                  <a:ea typeface="Arial"/>
                  <a:cs typeface="Arial"/>
                  <a:sym typeface="Arial"/>
                </a:rPr>
                <a:t>どうぶつ　　　ころ　　　　　　　　　　　きん</a:t>
              </a:r>
              <a:endParaRPr/>
            </a:p>
          </p:txBody>
        </p:sp>
      </p:grpSp>
      <p:pic>
        <p:nvPicPr>
          <p:cNvPr id="3" name="図 2" descr="水, テキスト, 写真, 男 が含まれている画像&#10;&#10;AI によって生成されたコンテンツは間違っている可能性があります。">
            <a:extLst>
              <a:ext uri="{FF2B5EF4-FFF2-40B4-BE49-F238E27FC236}">
                <a16:creationId xmlns:a16="http://schemas.microsoft.com/office/drawing/2014/main" id="{1BBD1034-C61C-03CA-04B2-8BA553D81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83" y="1936357"/>
            <a:ext cx="3834068" cy="3079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10"/>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2174979" y="1561040"/>
            <a:ext cx="7595462" cy="5036128"/>
          </a:xfrm>
          <a:prstGeom prst="rect">
            <a:avLst/>
          </a:prstGeom>
          <a:noFill/>
          <a:ln>
            <a:noFill/>
          </a:ln>
        </p:spPr>
      </p:pic>
      <p:sp>
        <p:nvSpPr>
          <p:cNvPr id="392" name="Google Shape;392;p10"/>
          <p:cNvSpPr txBox="1"/>
          <p:nvPr/>
        </p:nvSpPr>
        <p:spPr>
          <a:xfrm>
            <a:off x="8699171" y="1716381"/>
            <a:ext cx="116561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インド</a:t>
            </a:r>
            <a:endParaRPr/>
          </a:p>
        </p:txBody>
      </p:sp>
      <p:sp>
        <p:nvSpPr>
          <p:cNvPr id="393" name="Google Shape;393;p10"/>
          <p:cNvSpPr txBox="1"/>
          <p:nvPr/>
        </p:nvSpPr>
        <p:spPr>
          <a:xfrm>
            <a:off x="8796606" y="3681945"/>
            <a:ext cx="1295948"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アメリカ</a:t>
            </a:r>
            <a:endParaRPr/>
          </a:p>
        </p:txBody>
      </p:sp>
      <p:sp>
        <p:nvSpPr>
          <p:cNvPr id="394" name="Google Shape;394;p10"/>
          <p:cNvSpPr txBox="1"/>
          <p:nvPr/>
        </p:nvSpPr>
        <p:spPr>
          <a:xfrm>
            <a:off x="8977086" y="4943349"/>
            <a:ext cx="1240531" cy="57708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a:solidFill>
                  <a:schemeClr val="dk1"/>
                </a:solidFill>
                <a:latin typeface="Arial"/>
                <a:ea typeface="Arial"/>
                <a:cs typeface="Arial"/>
                <a:sym typeface="Arial"/>
              </a:rPr>
              <a:t>バングラデシュ</a:t>
            </a:r>
            <a:endParaRPr sz="1050">
              <a:solidFill>
                <a:schemeClr val="dk1"/>
              </a:solidFill>
              <a:latin typeface="Arial"/>
              <a:ea typeface="Arial"/>
              <a:cs typeface="Arial"/>
              <a:sym typeface="Arial"/>
            </a:endParaRPr>
          </a:p>
          <a:p>
            <a:pPr marL="0" marR="0" lvl="0" indent="0" algn="l" rtl="0">
              <a:spcBef>
                <a:spcPts val="0"/>
              </a:spcBef>
              <a:spcAft>
                <a:spcPts val="0"/>
              </a:spcAft>
              <a:buNone/>
            </a:pPr>
            <a:r>
              <a:rPr lang="ja-JP" sz="1050">
                <a:solidFill>
                  <a:schemeClr val="dk1"/>
                </a:solidFill>
                <a:latin typeface="Arial"/>
                <a:ea typeface="Arial"/>
                <a:cs typeface="Arial"/>
                <a:sym typeface="Arial"/>
              </a:rPr>
              <a:t>オーストラリア</a:t>
            </a:r>
            <a:endParaRPr sz="1050">
              <a:solidFill>
                <a:schemeClr val="dk1"/>
              </a:solidFill>
              <a:latin typeface="Arial"/>
              <a:ea typeface="Arial"/>
              <a:cs typeface="Arial"/>
              <a:sym typeface="Arial"/>
            </a:endParaRPr>
          </a:p>
          <a:p>
            <a:pPr marL="0" marR="0" lvl="0" indent="0" algn="l" rtl="0">
              <a:spcBef>
                <a:spcPts val="0"/>
              </a:spcBef>
              <a:spcAft>
                <a:spcPts val="0"/>
              </a:spcAft>
              <a:buNone/>
            </a:pPr>
            <a:r>
              <a:rPr lang="ja-JP" sz="1050">
                <a:solidFill>
                  <a:schemeClr val="dk1"/>
                </a:solidFill>
                <a:latin typeface="Arial"/>
                <a:ea typeface="Arial"/>
                <a:cs typeface="Arial"/>
                <a:sym typeface="Arial"/>
              </a:rPr>
              <a:t>ベルギー</a:t>
            </a:r>
            <a:endParaRPr/>
          </a:p>
        </p:txBody>
      </p:sp>
      <p:sp>
        <p:nvSpPr>
          <p:cNvPr id="395" name="Google Shape;395;p10"/>
          <p:cNvSpPr txBox="1"/>
          <p:nvPr/>
        </p:nvSpPr>
        <p:spPr>
          <a:xfrm>
            <a:off x="45514" y="243399"/>
            <a:ext cx="11911173"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4000" dirty="0">
                <a:solidFill>
                  <a:srgbClr val="3A7D22"/>
                </a:solidFill>
                <a:latin typeface="Arial"/>
                <a:ea typeface="Arial"/>
                <a:cs typeface="Arial"/>
                <a:sym typeface="Arial"/>
              </a:rPr>
              <a:t>２．食糧生産　しょくりょうせいさん</a:t>
            </a:r>
            <a:r>
              <a:rPr lang="ja-JP" sz="4000" dirty="0">
                <a:solidFill>
                  <a:schemeClr val="dk1"/>
                </a:solidFill>
                <a:latin typeface="Arial"/>
                <a:ea typeface="Arial"/>
                <a:cs typeface="Arial"/>
                <a:sym typeface="Arial"/>
              </a:rPr>
              <a:t>：いつから増えた？</a:t>
            </a:r>
            <a:endParaRPr dirty="0"/>
          </a:p>
        </p:txBody>
      </p:sp>
      <p:sp>
        <p:nvSpPr>
          <p:cNvPr id="397" name="Google Shape;397;p10"/>
          <p:cNvSpPr txBox="1"/>
          <p:nvPr/>
        </p:nvSpPr>
        <p:spPr>
          <a:xfrm>
            <a:off x="2174979" y="1272000"/>
            <a:ext cx="54524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1961-2022年の生乳生産量の変化</a:t>
            </a:r>
            <a:endParaRPr/>
          </a:p>
        </p:txBody>
      </p:sp>
      <p:sp>
        <p:nvSpPr>
          <p:cNvPr id="398" name="Google Shape;398;p10"/>
          <p:cNvSpPr txBox="1"/>
          <p:nvPr/>
        </p:nvSpPr>
        <p:spPr>
          <a:xfrm>
            <a:off x="4064781" y="1067788"/>
            <a:ext cx="421240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dirty="0">
                <a:solidFill>
                  <a:schemeClr val="dk1"/>
                </a:solidFill>
                <a:latin typeface="Arial"/>
                <a:ea typeface="Arial"/>
                <a:cs typeface="Arial"/>
                <a:sym typeface="Arial"/>
              </a:rPr>
              <a:t>せいにゅうせいさんりょう　へんか</a:t>
            </a:r>
            <a:endParaRPr dirty="0"/>
          </a:p>
        </p:txBody>
      </p:sp>
      <p:sp>
        <p:nvSpPr>
          <p:cNvPr id="399" name="Google Shape;399;p10"/>
          <p:cNvSpPr txBox="1"/>
          <p:nvPr/>
        </p:nvSpPr>
        <p:spPr>
          <a:xfrm>
            <a:off x="80315" y="1703214"/>
            <a:ext cx="2094664" cy="2031325"/>
          </a:xfrm>
          <a:prstGeom prst="rect">
            <a:avLst/>
          </a:prstGeom>
          <a:noFill/>
          <a:ln w="2857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※生乳（せいにゅう）とは；</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牛（うし）</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ja-JP" sz="1800">
                <a:solidFill>
                  <a:schemeClr val="dk1"/>
                </a:solidFill>
                <a:latin typeface="Arial"/>
                <a:ea typeface="Arial"/>
                <a:cs typeface="Arial"/>
                <a:sym typeface="Arial"/>
              </a:rPr>
              <a:t>水牛（すいぎゅう）などすべての動物（どうぶつ）の乳（ちち）</a:t>
            </a:r>
            <a:endParaRPr/>
          </a:p>
        </p:txBody>
      </p:sp>
      <p:sp>
        <p:nvSpPr>
          <p:cNvPr id="400" name="Google Shape;400;p10"/>
          <p:cNvSpPr txBox="1"/>
          <p:nvPr/>
        </p:nvSpPr>
        <p:spPr>
          <a:xfrm>
            <a:off x="11411598" y="19382"/>
            <a:ext cx="4471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Arial"/>
                <a:ea typeface="Arial"/>
                <a:cs typeface="Arial"/>
                <a:sym typeface="Arial"/>
              </a:rPr>
              <a:t>ふ</a:t>
            </a:r>
            <a:endParaRPr/>
          </a:p>
        </p:txBody>
      </p:sp>
      <p:sp>
        <p:nvSpPr>
          <p:cNvPr id="401" name="Google Shape;401;p10"/>
          <p:cNvSpPr txBox="1"/>
          <p:nvPr/>
        </p:nvSpPr>
        <p:spPr>
          <a:xfrm>
            <a:off x="2818543" y="5803099"/>
            <a:ext cx="6554913" cy="36929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Arial"/>
                <a:ea typeface="Arial"/>
                <a:cs typeface="Arial"/>
                <a:sym typeface="Arial"/>
              </a:rPr>
              <a:t>1961　1970　1980　　1990　　2000 　</a:t>
            </a:r>
            <a:r>
              <a:rPr lang="en-US" altLang="ja-JP" sz="1800" dirty="0">
                <a:solidFill>
                  <a:schemeClr val="dk1"/>
                </a:solidFill>
                <a:latin typeface="Arial"/>
                <a:ea typeface="Arial"/>
                <a:cs typeface="Arial"/>
                <a:sym typeface="Arial"/>
              </a:rPr>
              <a:t>2010</a:t>
            </a:r>
            <a:r>
              <a:rPr lang="ja-JP" sz="1800" dirty="0">
                <a:solidFill>
                  <a:schemeClr val="dk1"/>
                </a:solidFill>
                <a:latin typeface="Arial"/>
                <a:ea typeface="Arial"/>
                <a:cs typeface="Arial"/>
                <a:sym typeface="Arial"/>
              </a:rPr>
              <a:t>　　　2022　年　</a:t>
            </a:r>
            <a:endParaRPr dirty="0"/>
          </a:p>
        </p:txBody>
      </p:sp>
    </p:spTree>
  </p:cSld>
  <p:clrMapOvr>
    <a:masterClrMapping/>
  </p:clrMapOvr>
</p:sld>
</file>

<file path=ppt/theme/theme1.xml><?xml version="1.0" encoding="utf-8"?>
<a:theme xmlns:a="http://schemas.openxmlformats.org/drawingml/2006/main" name="1_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3406</Words>
  <Application>Microsoft Macintosh PowerPoint</Application>
  <PresentationFormat>ワイド画面</PresentationFormat>
  <Paragraphs>299</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18</vt:i4>
      </vt:variant>
    </vt:vector>
  </HeadingPairs>
  <TitlesOfParts>
    <vt:vector size="25" baseType="lpstr">
      <vt:lpstr>Calibri</vt:lpstr>
      <vt:lpstr>UD デジタル 教科書体 N-R</vt:lpstr>
      <vt:lpstr>Garamond</vt:lpstr>
      <vt:lpstr>Arial</vt:lpstr>
      <vt:lpstr>Times New Roman</vt:lpstr>
      <vt:lpstr>1_Office テーマ</vt:lpstr>
      <vt:lpstr>Office テーマ</vt:lpstr>
      <vt:lpstr>　　　　　　　　　しょくぶんか　　 　　しょくりょうせいさん　へんか インドの食文化と食糧生産の変化 Food culture and change in food production in India វប្បធម៌អាហារ និងការផ្លាស់ប្តូរផលិតកម្មអាហារនៅប្រទេសឥណ្ឌា Văn hóa ẩm thực và sự thay đổi trong sản xuất thực phẩm ở Ấn Độ Cultura comida y cambio en la producción de alimentos en la India</vt:lpstr>
      <vt:lpstr>PowerPoint プレゼンテーション</vt:lpstr>
      <vt:lpstr>PowerPoint プレゼンテーション</vt:lpstr>
      <vt:lpstr>PowerPoint プレゼンテーション</vt:lpstr>
      <vt:lpstr>１．食文化　しょくぶんか：なにをたべる？ </vt:lpstr>
      <vt:lpstr>１．食文化　しょくぶんか：なにをたべる？ </vt:lpstr>
      <vt:lpstr>１．食文化　しょくぶんか：どうして？ </vt:lpstr>
      <vt:lpstr>１．食文化　しょくぶんか：どうして？ </vt:lpstr>
      <vt:lpstr>PowerPoint プレゼンテーション</vt:lpstr>
      <vt:lpstr>なぜ牛乳生産量が  1970年ごろに増え始めたのか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なぜ牛乳生産量が  1970年代に増え始めたのか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Yamamoto Yuma</dc:creator>
  <cp:lastModifiedBy>古木 大亮</cp:lastModifiedBy>
  <cp:revision>13</cp:revision>
  <dcterms:created xsi:type="dcterms:W3CDTF">2024-05-29T01:47:53Z</dcterms:created>
  <dcterms:modified xsi:type="dcterms:W3CDTF">2025-02-28T11:38:56Z</dcterms:modified>
</cp:coreProperties>
</file>