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"/>
  </p:notesMasterIdLst>
  <p:sldIdLst>
    <p:sldId id="3887" r:id="rId2"/>
    <p:sldId id="3888" r:id="rId3"/>
    <p:sldId id="388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196"/>
    <a:srgbClr val="D39D81"/>
    <a:srgbClr val="D7A4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69936" autoAdjust="0"/>
  </p:normalViewPr>
  <p:slideViewPr>
    <p:cSldViewPr snapToGrid="0">
      <p:cViewPr varScale="1">
        <p:scale>
          <a:sx n="88" d="100"/>
          <a:sy n="88" d="100"/>
        </p:scale>
        <p:origin x="14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4B83B-1AAA-4422-9162-58DA15CC15AD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DCA6-6702-4507-B1C8-1F1A61A809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98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0C6A29-4676-420C-BBE3-ACC2B80F64D4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021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E4DCA6-6702-4507-B1C8-1F1A61A8098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247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フリーフォーム(F)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2" name="直線​​コネクタ(S)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リーフォーム:図形 13​​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フリーフォーム:図形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フリーフォーム:図形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円弧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rtlCol="0" anchor="b"/>
          <a:lstStyle>
            <a:lvl1pPr algn="r">
              <a:defRPr sz="6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 rtlCol="0"/>
          <a:lstStyle>
            <a:lvl1pPr marL="0" indent="0" algn="r">
              <a:buNone/>
              <a:defRPr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9948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対象の 3 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10" name="フリーフォーム:図形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フリーフォーム:図形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テキスト プレースホルダー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3" name="コンテンツ プレースホルダー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5897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(2 枚の画像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図プレースホルダー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1" name="図プレースホルダー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 rtlCol="0"/>
          <a:lstStyle>
            <a:lvl1pPr marL="0" indent="0">
              <a:buNone/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28600"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457200"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685800"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17911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結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円/楕円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フリーフォーム:図形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フリーフォーム:図形 13​​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フリーフォーム:図形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フリーフォーム:図形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フリーフォーム:図形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フリーフォーム:図形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 rtlCol="0"/>
          <a:lstStyle>
            <a:lvl1pPr algn="l"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 rtlCol="0"/>
          <a:lstStyle>
            <a:lvl1pPr marL="0" indent="0">
              <a:buNone/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28600"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457200"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6520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フリーフォーム:図形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フリーフォーム:図形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4406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フリーフォーム:図形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フリーフォーム:図形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20285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8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8" name="フリーフォーム:図形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フリーフォーム:図形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110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8" name="フリーフォーム:図形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フリーフォーム:図形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57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円/楕円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rtlCol="0" anchor="ctr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28600"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457200"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buNone/>
              <a:defRPr/>
            </a:lvl4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34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2 の小さな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図プレースホルダー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1" name="図プレースホルダー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buNone/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28600">
              <a:lnSpc>
                <a:spcPct val="110000"/>
              </a:lnSpc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457200">
              <a:lnSpc>
                <a:spcPct val="110000"/>
              </a:lnSpc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685800">
              <a:lnSpc>
                <a:spcPct val="110000"/>
              </a:lnSpc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lnSpc>
                <a:spcPct val="110000"/>
              </a:lnSpc>
              <a:defRPr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長方形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065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円弧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19272" y="4078224"/>
            <a:ext cx="5559552" cy="153619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</p:spTree>
    <p:extLst>
      <p:ext uri="{BB962C8B-B14F-4D97-AF65-F5344CB8AC3E}">
        <p14:creationId xmlns:p14="http://schemas.microsoft.com/office/powerpoint/2010/main" val="183463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7" name="フリーフォーム:図形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フリーフォーム:図形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899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フリーフォーム:図形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フリーフォーム:図形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2580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付きのスライドを引用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 rtlCol="0"/>
          <a:lstStyle>
            <a:lvl1pPr>
              <a:buNone/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rtlCol="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5304" y="4379976"/>
            <a:ext cx="5038344" cy="71323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クリックしてマスター テキストのスタイルを編集</a:t>
            </a:r>
          </a:p>
        </p:txBody>
      </p:sp>
      <p:sp>
        <p:nvSpPr>
          <p:cNvPr id="11" name="日付プレースホルダー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/>
              <a:t>20XX/9/3</a:t>
            </a:r>
            <a:endParaRPr lang="ja-JP" altLang="en-US" noProof="0">
              <a:latin typeface="Meiryo UI" panose="020B0604030504040204" pitchFamily="50" charset="-128"/>
            </a:endParaRPr>
          </a:p>
        </p:txBody>
      </p:sp>
      <p:sp>
        <p:nvSpPr>
          <p:cNvPr id="12" name="フッター プレースホルダー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/>
              <a:t>プレゼンテーションのタイトル</a:t>
            </a:r>
            <a:endParaRPr lang="ja-JP" altLang="en-US" noProof="0">
              <a:latin typeface="Meiryo UI" panose="020B0604030504040204" pitchFamily="50" charset="-128"/>
            </a:endParaRPr>
          </a:p>
        </p:txBody>
      </p:sp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/>
              <a:pPr>
                <a:defRPr/>
              </a:pPr>
              <a:t>‹#›</a:t>
            </a:fld>
            <a:endParaRPr lang="ja-JP" altLang="en-US" noProof="0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776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8" name="フリーフォーム:図形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フリーフォーム:図形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75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10" name="フリーフォーム:図形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フリーフォーム:図形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12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735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3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12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5" Type="http://schemas.openxmlformats.org/officeDocument/2006/relationships/image" Target="../media/image2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Relationship Id="rId1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B49F7F4-23BE-CFE6-58F2-9885F86AC54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58931"/>
            <a:ext cx="2503714" cy="201701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271" y="244602"/>
            <a:ext cx="4386257" cy="4906042"/>
          </a:xfrm>
        </p:spPr>
        <p:txBody>
          <a:bodyPr rtlCol="0">
            <a:normAutofit/>
          </a:bodyPr>
          <a:lstStyle/>
          <a:p>
            <a:br>
              <a:rPr lang="en-US" altLang="ja-JP" dirty="0">
                <a:solidFill>
                  <a:srgbClr val="FF0000"/>
                </a:solidFill>
                <a:latin typeface="Meiryo UI"/>
                <a:ea typeface="Meiryo UI"/>
              </a:rPr>
            </a:br>
            <a:br>
              <a:rPr lang="en-US" altLang="ja-JP" dirty="0">
                <a:solidFill>
                  <a:srgbClr val="FF0000"/>
                </a:solidFill>
                <a:latin typeface="Meiryo UI"/>
                <a:ea typeface="Meiryo UI"/>
              </a:rPr>
            </a:br>
            <a:r>
              <a:rPr lang="en-US" altLang="ja-JP" sz="2800" dirty="0">
                <a:solidFill>
                  <a:srgbClr val="FF0000"/>
                </a:solidFill>
                <a:latin typeface="Meiryo UI"/>
                <a:ea typeface="Meiryo UI"/>
              </a:rPr>
              <a:t>2024</a:t>
            </a:r>
            <a:r>
              <a:rPr lang="ja-JP" altLang="en-US" sz="2800" dirty="0">
                <a:solidFill>
                  <a:srgbClr val="FF0000"/>
                </a:solidFill>
                <a:latin typeface="Meiryo UI"/>
                <a:ea typeface="Meiryo UI"/>
              </a:rPr>
              <a:t>年度活動</a:t>
            </a:r>
            <a:br>
              <a:rPr lang="en-US" altLang="ja-JP" dirty="0"/>
            </a:br>
            <a:r>
              <a:rPr lang="ja-JP" altLang="en-US" sz="3100" dirty="0">
                <a:solidFill>
                  <a:srgbClr val="FFFFFF"/>
                </a:solidFill>
                <a:latin typeface="Meiryo UI"/>
                <a:ea typeface="Meiryo UI"/>
              </a:rPr>
              <a:t>●</a:t>
            </a:r>
            <a:br>
              <a:rPr lang="ja-JP" altLang="en-US" sz="3100" dirty="0">
                <a:solidFill>
                  <a:srgbClr val="FFFFFF"/>
                </a:solidFill>
                <a:latin typeface="Meiryo UI"/>
                <a:ea typeface="Meiryo UI"/>
              </a:rPr>
            </a:br>
            <a:endParaRPr lang="ja-JP" altLang="en-US" sz="3100" dirty="0">
              <a:solidFill>
                <a:schemeClr val="accent5">
                  <a:lumMod val="60000"/>
                  <a:lumOff val="40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622" y="1922958"/>
            <a:ext cx="6729413" cy="5534626"/>
          </a:xfrm>
        </p:spPr>
        <p:txBody>
          <a:bodyPr rtlCol="0">
            <a:normAutofit fontScale="47500" lnSpcReduction="20000"/>
          </a:bodyPr>
          <a:lstStyle/>
          <a:p>
            <a:r>
              <a:rPr lang="ja-JP" altLang="en-US" sz="5100" dirty="0"/>
              <a:t>★</a:t>
            </a:r>
            <a:r>
              <a:rPr lang="ja-JP" altLang="en-US" sz="5100" dirty="0">
                <a:latin typeface="Meiryo UI" panose="020B0604030504040204" pitchFamily="50" charset="-128"/>
                <a:ea typeface="Meiryo UI" panose="020B0604030504040204" pitchFamily="50" charset="-128"/>
              </a:rPr>
              <a:t>外国につながる子・日本語を母語とする子</a:t>
            </a:r>
            <a:r>
              <a:rPr lang="ja-JP" altLang="en-US" sz="5100" dirty="0"/>
              <a:t>双方に</a:t>
            </a:r>
            <a:endParaRPr lang="en-US" altLang="ja-JP" sz="5100" dirty="0"/>
          </a:p>
          <a:p>
            <a:r>
              <a:rPr lang="ja-JP" altLang="en-US" sz="5100" dirty="0">
                <a:latin typeface="Meiryo UI" panose="020B0604030504040204" pitchFamily="50" charset="-128"/>
                <a:ea typeface="Meiryo UI" panose="020B0604030504040204" pitchFamily="50" charset="-128"/>
              </a:rPr>
              <a:t>有効な</a:t>
            </a:r>
            <a:r>
              <a:rPr lang="ja-JP" altLang="en-US" sz="5100" dirty="0"/>
              <a:t>教科横断</a:t>
            </a:r>
            <a:r>
              <a:rPr lang="en-US" altLang="ja-JP" sz="5100" dirty="0"/>
              <a:t>STEAM</a:t>
            </a:r>
            <a:r>
              <a:rPr lang="ja-JP" altLang="en-US" sz="5100" dirty="0"/>
              <a:t>教育を目指しました。</a:t>
            </a:r>
            <a:endParaRPr lang="en-US" altLang="ja-JP" sz="5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5100" dirty="0">
                <a:latin typeface="Meiryo UI" panose="020B0604030504040204" pitchFamily="50" charset="-128"/>
                <a:ea typeface="Meiryo UI" panose="020B0604030504040204" pitchFamily="50" charset="-128"/>
              </a:rPr>
              <a:t>　➡昨年度に続き、今年度も</a:t>
            </a:r>
            <a:r>
              <a:rPr lang="ja-JP" altLang="en-US" sz="5100" dirty="0">
                <a:highlight>
                  <a:srgbClr val="F0C196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全学教育科目の開講　</a:t>
            </a:r>
            <a:endParaRPr lang="en-US" altLang="ja-JP" sz="5100" dirty="0">
              <a:highlight>
                <a:srgbClr val="F0C196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5100" dirty="0"/>
              <a:t>　</a:t>
            </a:r>
            <a:r>
              <a:rPr lang="ja-JP" altLang="en-US" sz="5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5100" dirty="0"/>
              <a:t>2024</a:t>
            </a:r>
            <a:r>
              <a:rPr lang="ja-JP" altLang="en-US" sz="5100" dirty="0"/>
              <a:t>年春学期）</a:t>
            </a:r>
            <a:endParaRPr lang="en-US" altLang="ja-JP" sz="5100" dirty="0">
              <a:highlight>
                <a:srgbClr val="F0C196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rtl="0">
              <a:buNone/>
            </a:pPr>
            <a:r>
              <a:rPr lang="ja-JP" altLang="en-US" sz="5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5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rtl="0">
              <a:buNone/>
            </a:pPr>
            <a:r>
              <a:rPr lang="ja-JP" altLang="en-US" sz="6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科目</a:t>
            </a:r>
            <a:r>
              <a:rPr lang="en-US" altLang="ja-JP" sz="6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6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多文化共生に向けた教科横断</a:t>
            </a:r>
            <a:endParaRPr lang="en-US" altLang="ja-JP" sz="67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rtl="0">
              <a:buNone/>
            </a:pPr>
            <a:r>
              <a:rPr lang="ja-JP" altLang="en-US" sz="6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6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STEAM</a:t>
            </a:r>
            <a:r>
              <a:rPr lang="ja-JP" altLang="en-US" sz="6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</a:t>
            </a:r>
            <a:r>
              <a:rPr lang="en-US" altLang="ja-JP" sz="6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r>
              <a:rPr lang="ja-JP" altLang="en-US" sz="5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・他教科の教員のオムニバス形式</a:t>
            </a:r>
            <a:r>
              <a:rPr lang="ja-JP" altLang="en-US" sz="5100" dirty="0"/>
              <a:t>の授業　</a:t>
            </a:r>
            <a:endParaRPr lang="en-US" altLang="ja-JP" sz="5100" dirty="0"/>
          </a:p>
          <a:p>
            <a:r>
              <a:rPr lang="ja-JP" altLang="en-US" sz="5100" dirty="0"/>
              <a:t>　　・学習プランの実施（次スライド</a:t>
            </a:r>
            <a:r>
              <a:rPr lang="en-US" altLang="ja-JP" sz="5100" dirty="0"/>
              <a:t>2</a:t>
            </a:r>
            <a:r>
              <a:rPr lang="ja-JP" altLang="en-US" sz="5100" dirty="0"/>
              <a:t>枚に記載）</a:t>
            </a:r>
            <a:endParaRPr lang="en-US" altLang="ja-JP" sz="5100" dirty="0"/>
          </a:p>
          <a:p>
            <a:r>
              <a:rPr lang="ja-JP" altLang="en-US" sz="5100" dirty="0"/>
              <a:t>　　・神奈川小学校の先生方からも</a:t>
            </a:r>
            <a:endParaRPr lang="en-US" altLang="ja-JP" sz="5100" dirty="0"/>
          </a:p>
          <a:p>
            <a:r>
              <a:rPr lang="ja-JP" altLang="en-US" sz="5100" dirty="0"/>
              <a:t>　　　貴重なアドバイスを頂く。</a:t>
            </a:r>
            <a:endParaRPr lang="en-US" altLang="ja-JP" sz="5100" dirty="0"/>
          </a:p>
          <a:p>
            <a:r>
              <a:rPr lang="ja-JP" altLang="en-US" sz="5100" dirty="0"/>
              <a:t>　　➡学生、小学校の先生、大学教員との協働</a:t>
            </a:r>
            <a:endParaRPr lang="en-US" altLang="ja-JP" sz="5100" dirty="0"/>
          </a:p>
          <a:p>
            <a:pPr marL="0" indent="0" rtl="0">
              <a:buNone/>
            </a:pPr>
            <a:r>
              <a:rPr lang="ja-JP" altLang="en-US" sz="5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lang="en-US" altLang="ja-JP" sz="5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r" rtl="0">
              <a:buNone/>
            </a:pPr>
            <a:r>
              <a:rPr lang="ja-JP" altLang="en-US" sz="2200" dirty="0">
                <a:latin typeface="Meiryo UI" panose="020B0604030504040204" pitchFamily="50" charset="-128"/>
                <a:ea typeface="Meiryo UI" panose="020B0604030504040204" pitchFamily="50" charset="-128"/>
              </a:rPr>
              <a:t>文責：橋本ゆかり</a:t>
            </a:r>
            <a:endParaRPr lang="en-US" altLang="ja-JP" sz="2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474B36-E03C-661F-6542-9393D8843490}"/>
              </a:ext>
            </a:extLst>
          </p:cNvPr>
          <p:cNvSpPr txBox="1"/>
          <p:nvPr/>
        </p:nvSpPr>
        <p:spPr>
          <a:xfrm>
            <a:off x="182156" y="2951334"/>
            <a:ext cx="5314275" cy="34778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プロジェクトメンバー</a:t>
            </a:r>
            <a:endParaRPr kumimoji="1" lang="en-US" altLang="ja-JP" sz="2000" dirty="0"/>
          </a:p>
          <a:p>
            <a:r>
              <a:rPr kumimoji="1" lang="ja-JP" altLang="en-US" sz="2000" dirty="0"/>
              <a:t>橋本ゆかり（教育学部　日本語教育　教授）</a:t>
            </a:r>
            <a:endParaRPr kumimoji="1" lang="en-US" altLang="ja-JP" sz="2000" dirty="0"/>
          </a:p>
          <a:p>
            <a:r>
              <a:rPr kumimoji="1" lang="ja-JP" altLang="en-US" sz="2000" dirty="0"/>
              <a:t>石田喜美（教育学部　国語　准教授）</a:t>
            </a:r>
          </a:p>
          <a:p>
            <a:r>
              <a:rPr kumimoji="1" lang="ja-JP" altLang="en-US" sz="2000" dirty="0"/>
              <a:t>梅澤秋久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教育学部　保健体育･教授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　</a:t>
            </a:r>
          </a:p>
          <a:p>
            <a:r>
              <a:rPr kumimoji="1" lang="ja-JP" altLang="en-US" sz="2000" dirty="0"/>
              <a:t>小池研二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教育学部　美術　教授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　</a:t>
            </a:r>
          </a:p>
          <a:p>
            <a:r>
              <a:rPr lang="ja-JP" altLang="en-US" sz="2000" dirty="0"/>
              <a:t>小泉健輔 </a:t>
            </a:r>
            <a:r>
              <a:rPr lang="en-US" altLang="ja-JP" sz="2000" dirty="0"/>
              <a:t>(</a:t>
            </a:r>
            <a:r>
              <a:rPr lang="ja-JP" altLang="en-US" sz="2000" dirty="0"/>
              <a:t>教育学部　数学　助教</a:t>
            </a:r>
            <a:r>
              <a:rPr lang="en-US" altLang="ja-JP" sz="2000" dirty="0"/>
              <a:t>)</a:t>
            </a:r>
          </a:p>
          <a:p>
            <a:r>
              <a:rPr kumimoji="1" lang="ja-JP" altLang="en-US" sz="2000" dirty="0"/>
              <a:t>多和田雅保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教育学部　社会　教授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　</a:t>
            </a:r>
          </a:p>
          <a:p>
            <a:r>
              <a:rPr kumimoji="1" lang="ja-JP" altLang="en-US" sz="2000" dirty="0"/>
              <a:t>中嶋俊夫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教育学部　音楽　教授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　</a:t>
            </a:r>
          </a:p>
          <a:p>
            <a:r>
              <a:rPr kumimoji="1" lang="ja-JP" altLang="en-US" sz="2000" dirty="0"/>
              <a:t>平島由美子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教育学部　理科　教授</a:t>
            </a:r>
            <a:r>
              <a:rPr kumimoji="1" lang="en-US" altLang="ja-JP" sz="2000" dirty="0"/>
              <a:t>)</a:t>
            </a:r>
            <a:r>
              <a:rPr kumimoji="1" lang="ja-JP" altLang="en-US" sz="2000" dirty="0"/>
              <a:t>　</a:t>
            </a:r>
          </a:p>
          <a:p>
            <a:r>
              <a:rPr kumimoji="1" lang="ja-JP" altLang="en-US" sz="2000" dirty="0"/>
              <a:t>堀内かおる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教育学部　家政　教授</a:t>
            </a:r>
            <a:r>
              <a:rPr kumimoji="1" lang="en-US" altLang="ja-JP" sz="2000" dirty="0"/>
              <a:t>)</a:t>
            </a:r>
          </a:p>
          <a:p>
            <a:r>
              <a:rPr kumimoji="1" lang="ja-JP" altLang="en-US" sz="2000" dirty="0"/>
              <a:t>脇本健弘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教育学研究科　准教授</a:t>
            </a:r>
            <a:r>
              <a:rPr kumimoji="1" lang="en-US" altLang="ja-JP" sz="2000" dirty="0"/>
              <a:t>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0A036B-0A38-0483-596E-5D6984A2FF50}"/>
              </a:ext>
            </a:extLst>
          </p:cNvPr>
          <p:cNvSpPr txBox="1"/>
          <p:nvPr/>
        </p:nvSpPr>
        <p:spPr>
          <a:xfrm>
            <a:off x="4163606" y="120016"/>
            <a:ext cx="8676524" cy="218521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highlight>
                  <a:srgbClr val="F0C196"/>
                </a:highlight>
              </a:rPr>
              <a:t>複言語･複文化</a:t>
            </a:r>
            <a:r>
              <a:rPr lang="en-US" altLang="ja-JP" sz="3600" dirty="0">
                <a:solidFill>
                  <a:schemeClr val="tx2">
                    <a:lumMod val="75000"/>
                    <a:lumOff val="25000"/>
                  </a:schemeClr>
                </a:solidFill>
                <a:highlight>
                  <a:srgbClr val="F0C196"/>
                </a:highlight>
              </a:rPr>
              <a:t>ESD</a:t>
            </a:r>
            <a:r>
              <a:rPr lang="ja-JP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highlight>
                  <a:srgbClr val="F0C196"/>
                </a:highlight>
              </a:rPr>
              <a:t>プロジェクト</a:t>
            </a:r>
            <a:endParaRPr lang="en-US" altLang="ja-JP" sz="3600" dirty="0">
              <a:solidFill>
                <a:schemeClr val="tx2">
                  <a:lumMod val="75000"/>
                  <a:lumOff val="25000"/>
                </a:schemeClr>
              </a:solidFill>
              <a:highlight>
                <a:srgbClr val="F0C196"/>
              </a:highlight>
            </a:endParaRPr>
          </a:p>
          <a:p>
            <a:r>
              <a:rPr lang="ja-JP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highlight>
                  <a:srgbClr val="F0C196"/>
                </a:highlight>
              </a:rPr>
              <a:t>～外国につながる子に向けた</a:t>
            </a:r>
            <a:endParaRPr lang="en-US" altLang="ja-JP" sz="3600" dirty="0">
              <a:solidFill>
                <a:schemeClr val="tx2">
                  <a:lumMod val="75000"/>
                  <a:lumOff val="25000"/>
                </a:schemeClr>
              </a:solidFill>
              <a:highlight>
                <a:srgbClr val="F0C196"/>
              </a:highlight>
            </a:endParaRPr>
          </a:p>
          <a:p>
            <a:r>
              <a:rPr lang="ja-JP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highlight>
                  <a:srgbClr val="F0C196"/>
                </a:highlight>
              </a:rPr>
              <a:t>　　教科横断</a:t>
            </a:r>
            <a:r>
              <a:rPr lang="en-US" altLang="ja-JP" sz="3600" dirty="0">
                <a:solidFill>
                  <a:schemeClr val="tx2">
                    <a:lumMod val="75000"/>
                    <a:lumOff val="25000"/>
                  </a:schemeClr>
                </a:solidFill>
                <a:highlight>
                  <a:srgbClr val="F0C196"/>
                </a:highlight>
              </a:rPr>
              <a:t>STEAM</a:t>
            </a:r>
            <a:r>
              <a:rPr lang="ja-JP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highlight>
                  <a:srgbClr val="F0C196"/>
                </a:highlight>
              </a:rPr>
              <a:t>教育～</a:t>
            </a:r>
            <a:r>
              <a:rPr lang="ja-JP" altLang="en-US" sz="2800" dirty="0">
                <a:solidFill>
                  <a:schemeClr val="tx2">
                    <a:lumMod val="75000"/>
                    <a:lumOff val="25000"/>
                  </a:schemeClr>
                </a:solidFill>
                <a:highlight>
                  <a:srgbClr val="F0C196"/>
                </a:highlight>
              </a:rPr>
              <a:t>　</a:t>
            </a:r>
            <a:r>
              <a:rPr lang="ja-JP" alt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　　　　　　　　　　　　　　　　</a:t>
            </a:r>
            <a:endParaRPr lang="en-US" altLang="ja-JP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ja-JP" alt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　　　　　　　　　　　　　</a:t>
            </a:r>
            <a:endParaRPr lang="ja-JP" alt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コンテンツ プレースホルダー 10">
            <a:extLst>
              <a:ext uri="{FF2B5EF4-FFF2-40B4-BE49-F238E27FC236}">
                <a16:creationId xmlns:a16="http://schemas.microsoft.com/office/drawing/2014/main" id="{DA5D5978-4434-AEEF-C6EF-E32EEE0E4E24}"/>
              </a:ext>
            </a:extLst>
          </p:cNvPr>
          <p:cNvSpPr txBox="1">
            <a:spLocks/>
          </p:cNvSpPr>
          <p:nvPr/>
        </p:nvSpPr>
        <p:spPr>
          <a:xfrm>
            <a:off x="105103" y="2305230"/>
            <a:ext cx="5354123" cy="288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457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/>
              <a:t>（</a:t>
            </a:r>
            <a:r>
              <a:rPr lang="en-US" altLang="ja-JP" sz="2000" dirty="0" err="1"/>
              <a:t>Yakman</a:t>
            </a:r>
            <a:r>
              <a:rPr lang="en-US" altLang="ja-JP" sz="2000" dirty="0"/>
              <a:t> 2008,P347</a:t>
            </a:r>
            <a:r>
              <a:rPr lang="ja-JP" altLang="en-US" sz="2000" dirty="0"/>
              <a:t>、</a:t>
            </a:r>
            <a:r>
              <a:rPr lang="en-US" altLang="ja-JP" sz="2000" dirty="0"/>
              <a:t>Fig.</a:t>
            </a:r>
            <a:r>
              <a:rPr lang="ja-JP" altLang="en-US" sz="2000" dirty="0"/>
              <a:t> </a:t>
            </a:r>
            <a:r>
              <a:rPr lang="en-US" altLang="ja-JP" sz="2000" dirty="0"/>
              <a:t>The STEAM</a:t>
            </a:r>
            <a:r>
              <a:rPr lang="ja-JP" altLang="en-US" sz="2000" dirty="0"/>
              <a:t> </a:t>
            </a:r>
            <a:r>
              <a:rPr lang="en-US" altLang="ja-JP" sz="2000" dirty="0"/>
              <a:t>Pyramid</a:t>
            </a:r>
            <a:r>
              <a:rPr lang="ja-JP" altLang="en-US" sz="2000" dirty="0"/>
              <a:t>を執筆者により一部改変）</a:t>
            </a:r>
          </a:p>
        </p:txBody>
      </p:sp>
    </p:spTree>
    <p:extLst>
      <p:ext uri="{BB962C8B-B14F-4D97-AF65-F5344CB8AC3E}">
        <p14:creationId xmlns:p14="http://schemas.microsoft.com/office/powerpoint/2010/main" val="331390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E6400A54-3C85-1D33-8437-87A2D84CA16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0935" y="4311505"/>
            <a:ext cx="2318704" cy="1284644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68CA71D-890E-FB87-5A78-3B3325003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30" y="73572"/>
            <a:ext cx="3236976" cy="1285445"/>
          </a:xfrm>
        </p:spPr>
        <p:txBody>
          <a:bodyPr anchor="t" anchorCtr="0">
            <a:normAutofit fontScale="90000"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2024</a:t>
            </a:r>
            <a:r>
              <a:rPr kumimoji="1" lang="ja-JP" altLang="en-US" sz="2400" dirty="0">
                <a:solidFill>
                  <a:schemeClr val="tx1"/>
                </a:solidFill>
              </a:rPr>
              <a:t>年</a:t>
            </a:r>
            <a:r>
              <a:rPr kumimoji="1" lang="en-US" altLang="ja-JP" sz="2400" dirty="0">
                <a:solidFill>
                  <a:schemeClr val="tx1"/>
                </a:solidFill>
              </a:rPr>
              <a:t>7</a:t>
            </a:r>
            <a:r>
              <a:rPr kumimoji="1" lang="ja-JP" altLang="en-US" sz="2400" dirty="0">
                <a:solidFill>
                  <a:schemeClr val="tx1"/>
                </a:solidFill>
              </a:rPr>
              <a:t>月</a:t>
            </a:r>
            <a:r>
              <a:rPr kumimoji="1" lang="en-US" altLang="ja-JP" sz="2400" dirty="0">
                <a:solidFill>
                  <a:schemeClr val="tx1"/>
                </a:solidFill>
              </a:rPr>
              <a:t>10</a:t>
            </a:r>
            <a:r>
              <a:rPr kumimoji="1" lang="ja-JP" altLang="en-US" sz="2400" dirty="0">
                <a:solidFill>
                  <a:schemeClr val="tx1"/>
                </a:solidFill>
              </a:rPr>
              <a:t>日</a:t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ja-JP" altLang="en-US" sz="2400" dirty="0">
                <a:solidFill>
                  <a:schemeClr val="tx1"/>
                </a:solidFill>
              </a:rPr>
              <a:t>小学校での実践授業</a:t>
            </a:r>
            <a:br>
              <a:rPr kumimoji="1" lang="en-US" altLang="ja-JP" sz="2400" dirty="0">
                <a:solidFill>
                  <a:schemeClr val="tx1"/>
                </a:solidFill>
              </a:rPr>
            </a:br>
            <a:r>
              <a:rPr kumimoji="1" lang="ja-JP" altLang="en-US" sz="2400" dirty="0">
                <a:solidFill>
                  <a:srgbClr val="FF0000"/>
                </a:solidFill>
                <a:highlight>
                  <a:srgbClr val="FFFF00"/>
                </a:highlight>
              </a:rPr>
              <a:t>「まちづくり」</a:t>
            </a:r>
            <a:br>
              <a:rPr kumimoji="1" lang="en-US" altLang="ja-JP" sz="2400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r>
              <a:rPr kumimoji="1" lang="ja-JP" altLang="en-US" sz="2400" dirty="0">
                <a:solidFill>
                  <a:schemeClr val="tx1"/>
                </a:solidFill>
              </a:rPr>
              <a:t>対象：</a:t>
            </a:r>
            <a:r>
              <a:rPr kumimoji="1" lang="en-US" altLang="ja-JP" sz="2400" dirty="0">
                <a:solidFill>
                  <a:schemeClr val="tx1"/>
                </a:solidFill>
              </a:rPr>
              <a:t>6</a:t>
            </a:r>
            <a:r>
              <a:rPr kumimoji="1" lang="ja-JP" altLang="en-US" sz="2400" dirty="0">
                <a:solidFill>
                  <a:schemeClr val="tx1"/>
                </a:solidFill>
              </a:rPr>
              <a:t>年生</a:t>
            </a:r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02A3CDFE-6C51-3B56-76CA-F86BA4774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1650" y="73572"/>
            <a:ext cx="5111750" cy="1800757"/>
          </a:xfrm>
          <a:prstGeom prst="rect">
            <a:avLst/>
          </a:prstGeom>
        </p:spPr>
      </p:pic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90A70E-ED14-2E8E-2839-9A805D7DA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439090-2B95-AE1E-86AF-7379E5D10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55E23D-86BC-BCD2-B14A-94C910727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90A23883-003C-B0CD-D5FD-C901B116D6C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1903" y="3879010"/>
            <a:ext cx="2161144" cy="195312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2FCF035-EB3F-1085-645E-46D3FDD2879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865" y="4495032"/>
            <a:ext cx="4114800" cy="203857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B675E3A-6E7B-1CC0-ED19-4E2399F2CE7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451" y="1796807"/>
            <a:ext cx="1382516" cy="2073774"/>
          </a:xfrm>
          <a:prstGeom prst="rect">
            <a:avLst/>
          </a:prstGeom>
        </p:spPr>
      </p:pic>
      <p:sp>
        <p:nvSpPr>
          <p:cNvPr id="13" name="思考の吹き出し: 雲形 12">
            <a:extLst>
              <a:ext uri="{FF2B5EF4-FFF2-40B4-BE49-F238E27FC236}">
                <a16:creationId xmlns:a16="http://schemas.microsoft.com/office/drawing/2014/main" id="{45F9347A-7C74-3EE7-ACD4-E9E69B40A641}"/>
              </a:ext>
            </a:extLst>
          </p:cNvPr>
          <p:cNvSpPr/>
          <p:nvPr/>
        </p:nvSpPr>
        <p:spPr>
          <a:xfrm>
            <a:off x="4128956" y="3877414"/>
            <a:ext cx="2402454" cy="1800757"/>
          </a:xfrm>
          <a:prstGeom prst="cloudCallout">
            <a:avLst>
              <a:gd name="adj1" fmla="val -58056"/>
              <a:gd name="adj2" fmla="val 326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限られた予算で重視することは何だろう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7C839F72-1F20-9F1D-F52E-EFEC7BF1068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579" y="1384157"/>
            <a:ext cx="2392236" cy="172214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A96A1FD-6F8D-8085-CB33-0330D5E68FF5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18" y="4146116"/>
            <a:ext cx="2732120" cy="1960416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1841615F-7A7B-3CA3-FF24-B80A94170794}"/>
              </a:ext>
            </a:extLst>
          </p:cNvPr>
          <p:cNvSpPr/>
          <p:nvPr/>
        </p:nvSpPr>
        <p:spPr>
          <a:xfrm>
            <a:off x="59120" y="3623913"/>
            <a:ext cx="1996999" cy="906647"/>
          </a:xfrm>
          <a:prstGeom prst="wedgeRoundRectCallout">
            <a:avLst>
              <a:gd name="adj1" fmla="val 24291"/>
              <a:gd name="adj2" fmla="val 16079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タブレットの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アプリ</a:t>
            </a:r>
            <a:r>
              <a:rPr kumimoji="1" lang="ja-JP" altLang="en-US" dirty="0"/>
              <a:t>を使い、</a:t>
            </a:r>
            <a:endParaRPr kumimoji="1" lang="en-US" altLang="ja-JP" dirty="0"/>
          </a:p>
          <a:p>
            <a:r>
              <a:rPr kumimoji="1" lang="ja-JP" altLang="en-US" dirty="0"/>
              <a:t>街づくりをする</a:t>
            </a:r>
            <a:endParaRPr kumimoji="1" lang="en-US" altLang="ja-JP" dirty="0"/>
          </a:p>
          <a:p>
            <a:pPr algn="ctr"/>
            <a:endParaRPr kumimoji="1" lang="ja-JP" altLang="en-US" dirty="0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FB4CD8A1-03C0-9685-B983-FF27DB49D468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4494" y="1951749"/>
            <a:ext cx="2745631" cy="1800756"/>
          </a:xfrm>
          <a:prstGeom prst="rect">
            <a:avLst/>
          </a:prstGeom>
        </p:spPr>
      </p:pic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96FFB127-6657-5862-CC40-269EC603C5B2}"/>
              </a:ext>
            </a:extLst>
          </p:cNvPr>
          <p:cNvSpPr/>
          <p:nvPr/>
        </p:nvSpPr>
        <p:spPr>
          <a:xfrm>
            <a:off x="1108934" y="2563876"/>
            <a:ext cx="2569785" cy="1204562"/>
          </a:xfrm>
          <a:prstGeom prst="wedgeRoundRectCallout">
            <a:avLst>
              <a:gd name="adj1" fmla="val -28643"/>
              <a:gd name="adj2" fmla="val -4520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dirty="0"/>
              <a:t>市の人口や</a:t>
            </a:r>
            <a:endParaRPr kumimoji="1" lang="en-US" altLang="ja-JP" dirty="0"/>
          </a:p>
          <a:p>
            <a:r>
              <a:rPr kumimoji="1" lang="ja-JP" altLang="en-US" dirty="0"/>
              <a:t>年間観光者数</a:t>
            </a:r>
            <a:endParaRPr kumimoji="1" lang="en-US" altLang="ja-JP" dirty="0"/>
          </a:p>
          <a:p>
            <a:r>
              <a:rPr kumimoji="1" lang="ja-JP" altLang="en-US" dirty="0"/>
              <a:t>まちの人の声</a:t>
            </a:r>
            <a:r>
              <a:rPr lang="ja-JP" altLang="en-US" dirty="0"/>
              <a:t>などの資料を参考にして</a:t>
            </a:r>
            <a:endParaRPr kumimoji="1" lang="en-US" altLang="ja-JP" dirty="0"/>
          </a:p>
          <a:p>
            <a:pPr algn="ctr"/>
            <a:endParaRPr kumimoji="1" lang="ja-JP" altLang="en-US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7EC6E29F-1938-E52D-EE08-FF7CA393037D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3267" y="1750927"/>
            <a:ext cx="2992416" cy="161361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3B588AA-4C00-6F58-A6D7-6B6C4A6703CA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72241" y="2013490"/>
            <a:ext cx="2384199" cy="2459538"/>
          </a:xfrm>
          <a:prstGeom prst="rect">
            <a:avLst/>
          </a:prstGeom>
        </p:spPr>
      </p:pic>
      <p:sp>
        <p:nvSpPr>
          <p:cNvPr id="15" name="吹き出し: 四角形 14">
            <a:extLst>
              <a:ext uri="{FF2B5EF4-FFF2-40B4-BE49-F238E27FC236}">
                <a16:creationId xmlns:a16="http://schemas.microsoft.com/office/drawing/2014/main" id="{C1344102-2BFA-8187-42E0-7C954EB0392A}"/>
              </a:ext>
            </a:extLst>
          </p:cNvPr>
          <p:cNvSpPr/>
          <p:nvPr/>
        </p:nvSpPr>
        <p:spPr>
          <a:xfrm>
            <a:off x="7141683" y="3581716"/>
            <a:ext cx="2743199" cy="1090569"/>
          </a:xfrm>
          <a:prstGeom prst="wedgeRectCallout">
            <a:avLst>
              <a:gd name="adj1" fmla="val 33268"/>
              <a:gd name="adj2" fmla="val -1442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グループごとに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完成した街を紹介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「街に住む人の視点から考えて</a:t>
            </a:r>
            <a:r>
              <a:rPr kumimoji="1" lang="en-US" altLang="ja-JP" dirty="0"/>
              <a:t>…</a:t>
            </a:r>
            <a:r>
              <a:rPr kumimoji="1" lang="ja-JP" altLang="en-US" dirty="0"/>
              <a:t>」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21C5BDF4-8594-4098-400D-F566FAFD7D83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6241" y="393620"/>
            <a:ext cx="3669180" cy="1540232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A998C7-6902-F701-AB46-5E65071A008B}"/>
              </a:ext>
            </a:extLst>
          </p:cNvPr>
          <p:cNvSpPr txBox="1"/>
          <p:nvPr/>
        </p:nvSpPr>
        <p:spPr>
          <a:xfrm>
            <a:off x="176110" y="6125546"/>
            <a:ext cx="100172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highlight>
                  <a:srgbClr val="FFFF00"/>
                </a:highlight>
              </a:rPr>
              <a:t>子どもは、市長候補として、グループごとにアプリと使って、街づくりを提案しました。</a:t>
            </a:r>
            <a:endParaRPr lang="en-US" altLang="ja-JP" dirty="0">
              <a:highlight>
                <a:srgbClr val="FFFF00"/>
              </a:highlight>
            </a:endParaRPr>
          </a:p>
          <a:p>
            <a:r>
              <a:rPr lang="ja-JP" altLang="en-US" dirty="0">
                <a:highlight>
                  <a:srgbClr val="FFFF00"/>
                </a:highlight>
              </a:rPr>
              <a:t>住民のニーズ、予算など、多角的な視点から完成させました。</a:t>
            </a:r>
          </a:p>
        </p:txBody>
      </p:sp>
    </p:spTree>
    <p:extLst>
      <p:ext uri="{BB962C8B-B14F-4D97-AF65-F5344CB8AC3E}">
        <p14:creationId xmlns:p14="http://schemas.microsoft.com/office/powerpoint/2010/main" val="8169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B1B67C-BEAF-9764-BF87-070D852D3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noProof="0">
                <a:solidFill>
                  <a:prstClr val="black">
                    <a:tint val="75000"/>
                  </a:prstClr>
                </a:solidFill>
              </a:rPr>
              <a:t>20XX/9/3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56B112-F776-230B-E082-D24A9468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noProof="0">
                <a:solidFill>
                  <a:prstClr val="black">
                    <a:tint val="75000"/>
                  </a:prstClr>
                </a:solidFill>
              </a:rPr>
              <a:t>プレゼンテーションのタイトル</a:t>
            </a:r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67F10B-F355-B800-DB22-653596A4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B855D-E9CC-4FF8-AD85-6CDC7B89A0DE}" type="slidenum">
              <a:rPr lang="en-US" altLang="ja-JP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ja-JP" altLang="en-US" noProof="0">
              <a:solidFill>
                <a:prstClr val="black">
                  <a:tint val="75000"/>
                </a:prstClr>
              </a:solidFill>
              <a:latin typeface="Meiryo UI" panose="020B0604030504040204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A0A9633-A378-902C-9A94-C0E710A97F23}"/>
              </a:ext>
            </a:extLst>
          </p:cNvPr>
          <p:cNvSpPr txBox="1">
            <a:spLocks/>
          </p:cNvSpPr>
          <p:nvPr/>
        </p:nvSpPr>
        <p:spPr>
          <a:xfrm>
            <a:off x="105030" y="73572"/>
            <a:ext cx="3236976" cy="12854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en-US" altLang="ja-JP" sz="2400" dirty="0">
                <a:solidFill>
                  <a:schemeClr val="tx1"/>
                </a:solidFill>
              </a:rPr>
              <a:t>2024</a:t>
            </a:r>
            <a:r>
              <a:rPr lang="ja-JP" altLang="en-US" sz="2400" dirty="0">
                <a:solidFill>
                  <a:schemeClr val="tx1"/>
                </a:solidFill>
              </a:rPr>
              <a:t>年</a:t>
            </a:r>
            <a:r>
              <a:rPr lang="en-US" altLang="ja-JP" sz="2400" dirty="0">
                <a:solidFill>
                  <a:schemeClr val="tx1"/>
                </a:solidFill>
              </a:rPr>
              <a:t>7</a:t>
            </a:r>
            <a:r>
              <a:rPr lang="ja-JP" altLang="en-US" sz="2400" dirty="0">
                <a:solidFill>
                  <a:schemeClr val="tx1"/>
                </a:solidFill>
              </a:rPr>
              <a:t>月</a:t>
            </a:r>
            <a:r>
              <a:rPr lang="en-US" altLang="ja-JP" sz="2400" dirty="0">
                <a:solidFill>
                  <a:schemeClr val="tx1"/>
                </a:solidFill>
              </a:rPr>
              <a:t>10</a:t>
            </a:r>
            <a:r>
              <a:rPr lang="ja-JP" altLang="en-US" sz="2400" dirty="0">
                <a:solidFill>
                  <a:schemeClr val="tx1"/>
                </a:solidFill>
              </a:rPr>
              <a:t>日</a:t>
            </a:r>
            <a:br>
              <a:rPr lang="en-US" altLang="ja-JP" sz="2400" dirty="0">
                <a:solidFill>
                  <a:schemeClr val="tx1"/>
                </a:solidFill>
              </a:rPr>
            </a:br>
            <a:r>
              <a:rPr lang="ja-JP" altLang="en-US" sz="2400" dirty="0">
                <a:solidFill>
                  <a:schemeClr val="tx1"/>
                </a:solidFill>
              </a:rPr>
              <a:t>小学校での実践授業</a:t>
            </a:r>
            <a:br>
              <a:rPr lang="en-US" altLang="ja-JP" sz="2400" dirty="0">
                <a:solidFill>
                  <a:schemeClr val="tx1"/>
                </a:solidFill>
              </a:rPr>
            </a:br>
            <a:r>
              <a:rPr lang="ja-JP" alt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「夢色祭り」</a:t>
            </a:r>
            <a:br>
              <a:rPr lang="en-US" altLang="ja-JP" sz="24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r>
              <a:rPr lang="ja-JP" altLang="en-US" sz="2400" dirty="0">
                <a:solidFill>
                  <a:schemeClr val="tx1"/>
                </a:solidFill>
              </a:rPr>
              <a:t>対象：</a:t>
            </a:r>
            <a:r>
              <a:rPr lang="en-US" altLang="ja-JP" sz="2400" dirty="0">
                <a:solidFill>
                  <a:schemeClr val="tx1"/>
                </a:solidFill>
              </a:rPr>
              <a:t>4</a:t>
            </a:r>
            <a:r>
              <a:rPr lang="ja-JP" altLang="en-US" sz="2400" dirty="0">
                <a:solidFill>
                  <a:schemeClr val="tx1"/>
                </a:solidFill>
              </a:rPr>
              <a:t>年生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2D4FCD2-78CA-693B-60A3-603A61BB7D2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1577" y="74352"/>
            <a:ext cx="2052406" cy="2449585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99C15832-AA46-90FA-2DA3-8FE95369EAF4}"/>
              </a:ext>
            </a:extLst>
          </p:cNvPr>
          <p:cNvSpPr/>
          <p:nvPr/>
        </p:nvSpPr>
        <p:spPr>
          <a:xfrm>
            <a:off x="5794008" y="129700"/>
            <a:ext cx="1630243" cy="233888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000" dirty="0"/>
              <a:t>スペシャリストの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力を合わせて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夢色ランプを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作ろう！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606C63A3-11B3-88C4-C514-879512FBD35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4097" y="4573185"/>
            <a:ext cx="4521200" cy="182292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ECF641B-8C8B-B151-BB34-053CB7B618D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3339" y="5019801"/>
            <a:ext cx="920880" cy="149289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2FDEC60-577A-AB55-5FCE-87D3FC9351F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5328" y="4069526"/>
            <a:ext cx="1055766" cy="1696720"/>
          </a:xfrm>
          <a:prstGeom prst="rect">
            <a:avLst/>
          </a:prstGeom>
        </p:spPr>
      </p:pic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C3D0E547-6C9D-27F0-5D2D-1205C35DB0FA}"/>
              </a:ext>
            </a:extLst>
          </p:cNvPr>
          <p:cNvSpPr/>
          <p:nvPr/>
        </p:nvSpPr>
        <p:spPr>
          <a:xfrm>
            <a:off x="8950960" y="3914668"/>
            <a:ext cx="2934530" cy="692385"/>
          </a:xfrm>
          <a:prstGeom prst="wedgeRoundRectCallout">
            <a:avLst>
              <a:gd name="adj1" fmla="val -25635"/>
              <a:gd name="adj2" fmla="val 10851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全グループで一斉に点灯</a:t>
            </a:r>
            <a:endParaRPr kumimoji="1" lang="en-US" altLang="ja-JP" dirty="0"/>
          </a:p>
          <a:p>
            <a:pPr algn="ctr"/>
            <a:r>
              <a:rPr lang="ja-JP" altLang="en-US" dirty="0"/>
              <a:t>「きれい！」感動的瞬間</a:t>
            </a: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FFC882B-C8B9-2E20-A6D1-65B84895AC2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369" y="4607053"/>
            <a:ext cx="2591959" cy="1756668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A628C834-CF34-1A64-D15C-6BCDB1BACC1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819" y="2735954"/>
            <a:ext cx="2464743" cy="1765812"/>
          </a:xfrm>
          <a:prstGeom prst="rect">
            <a:avLst/>
          </a:prstGeom>
        </p:spPr>
      </p:pic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4D29B232-6B87-8A52-F8BC-451E1982B0FF}"/>
              </a:ext>
            </a:extLst>
          </p:cNvPr>
          <p:cNvSpPr/>
          <p:nvPr/>
        </p:nvSpPr>
        <p:spPr>
          <a:xfrm>
            <a:off x="99564" y="1223711"/>
            <a:ext cx="3939036" cy="1765812"/>
          </a:xfrm>
          <a:prstGeom prst="wedgeRoundRectCallout">
            <a:avLst>
              <a:gd name="adj1" fmla="val 45345"/>
              <a:gd name="adj2" fmla="val 16425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4</a:t>
            </a:r>
            <a:r>
              <a:rPr kumimoji="1" lang="ja-JP" altLang="en-US" dirty="0"/>
              <a:t>つのスペシャリスト</a:t>
            </a:r>
            <a:endParaRPr kumimoji="1" lang="en-US" altLang="ja-JP" dirty="0"/>
          </a:p>
          <a:p>
            <a:r>
              <a:rPr lang="ja-JP" altLang="en-US" dirty="0"/>
              <a:t>「色・電気・</a:t>
            </a:r>
            <a:r>
              <a:rPr kumimoji="1" lang="ja-JP" altLang="en-US" dirty="0"/>
              <a:t>切り絵・組立」</a:t>
            </a:r>
            <a:endParaRPr kumimoji="1" lang="en-US" altLang="ja-JP" dirty="0"/>
          </a:p>
          <a:p>
            <a:pPr algn="ctr"/>
            <a:r>
              <a:rPr lang="ja-JP" altLang="en-US" dirty="0"/>
              <a:t>ブースに分かれて、学生が先生となって、子どもスペシャリストを養成。</a:t>
            </a:r>
            <a:endParaRPr kumimoji="1" lang="en-US" altLang="ja-JP" dirty="0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34E18ADD-7FE6-9E17-AD71-9D486C01C181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835" y="2895618"/>
            <a:ext cx="2409222" cy="1606148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C4FCCEE-383D-6D0B-7D45-D92CAEA8324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0176" y="4617385"/>
            <a:ext cx="2286925" cy="1756668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6BD16323-B708-5A62-EE5D-9FFD60272C6A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4862" y="2304983"/>
            <a:ext cx="2237941" cy="135686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828C239-D3E3-6287-306A-2741E9FC9D02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9458" y="2052251"/>
            <a:ext cx="2052406" cy="1670752"/>
          </a:xfrm>
          <a:prstGeom prst="rect">
            <a:avLst/>
          </a:prstGeom>
        </p:spPr>
      </p:pic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6816D3B2-B5EE-B8AD-F46E-3515A1DD750D}"/>
              </a:ext>
            </a:extLst>
          </p:cNvPr>
          <p:cNvSpPr/>
          <p:nvPr/>
        </p:nvSpPr>
        <p:spPr>
          <a:xfrm>
            <a:off x="5207101" y="2690762"/>
            <a:ext cx="2914847" cy="1434518"/>
          </a:xfrm>
          <a:prstGeom prst="wedgeRoundRectCallout">
            <a:avLst>
              <a:gd name="adj1" fmla="val 106303"/>
              <a:gd name="adj2" fmla="val -9703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グループに戻った各分野の子どもスペシャリストは、学んできた知識を共有し、ランプを製作する</a:t>
            </a:r>
            <a:endParaRPr lang="en-US" altLang="ja-JP" dirty="0"/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7BFE5FB3-80E1-0F2E-7A6C-785543FA8939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4862" y="435700"/>
            <a:ext cx="2213995" cy="1726886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A208E61E-9397-85C4-8DAF-C5C029F04C83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4251" y="386114"/>
            <a:ext cx="2142820" cy="1519926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1993BA0F-1378-3C33-F0B2-A72536676DA8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06" y="4378521"/>
            <a:ext cx="1517716" cy="1756668"/>
          </a:xfrm>
          <a:prstGeom prst="rect">
            <a:avLst/>
          </a:prstGeom>
        </p:spPr>
      </p:pic>
      <p:sp>
        <p:nvSpPr>
          <p:cNvPr id="2" name="矢印: 右 1">
            <a:extLst>
              <a:ext uri="{FF2B5EF4-FFF2-40B4-BE49-F238E27FC236}">
                <a16:creationId xmlns:a16="http://schemas.microsoft.com/office/drawing/2014/main" id="{5A11F5B7-2B38-A5D3-4035-6DB9E64A127D}"/>
              </a:ext>
            </a:extLst>
          </p:cNvPr>
          <p:cNvSpPr/>
          <p:nvPr/>
        </p:nvSpPr>
        <p:spPr>
          <a:xfrm>
            <a:off x="3512726" y="2492190"/>
            <a:ext cx="2052405" cy="6031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爆発: 14 pt 7">
            <a:extLst>
              <a:ext uri="{FF2B5EF4-FFF2-40B4-BE49-F238E27FC236}">
                <a16:creationId xmlns:a16="http://schemas.microsoft.com/office/drawing/2014/main" id="{B3F99FDB-6203-601E-96DF-C59C95AF4E26}"/>
              </a:ext>
            </a:extLst>
          </p:cNvPr>
          <p:cNvSpPr/>
          <p:nvPr/>
        </p:nvSpPr>
        <p:spPr>
          <a:xfrm>
            <a:off x="10998485" y="4726112"/>
            <a:ext cx="914400" cy="1371600"/>
          </a:xfrm>
          <a:prstGeom prst="irregularSeal2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幻想的！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69B99A-2420-5851-E6BB-E3F06FB5C194}"/>
              </a:ext>
            </a:extLst>
          </p:cNvPr>
          <p:cNvSpPr txBox="1"/>
          <p:nvPr/>
        </p:nvSpPr>
        <p:spPr>
          <a:xfrm>
            <a:off x="246819" y="6489672"/>
            <a:ext cx="11495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highlight>
                  <a:srgbClr val="FFFF00"/>
                </a:highlight>
              </a:rPr>
              <a:t>子ども</a:t>
            </a:r>
            <a:r>
              <a:rPr kumimoji="1" lang="ja-JP" altLang="en-US">
                <a:highlight>
                  <a:srgbClr val="FFFF00"/>
                </a:highlight>
              </a:rPr>
              <a:t>は、それぞれ</a:t>
            </a:r>
            <a:r>
              <a:rPr kumimoji="1" lang="ja-JP" altLang="en-US" dirty="0">
                <a:highlight>
                  <a:srgbClr val="FFFF00"/>
                </a:highlight>
              </a:rPr>
              <a:t>異なる分野のスペシャリストとして知識を出し合って、美しいランプを完成させました。</a:t>
            </a:r>
          </a:p>
        </p:txBody>
      </p:sp>
    </p:spTree>
    <p:extLst>
      <p:ext uri="{BB962C8B-B14F-4D97-AF65-F5344CB8AC3E}">
        <p14:creationId xmlns:p14="http://schemas.microsoft.com/office/powerpoint/2010/main" val="213701613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167070_TF78504181_Win32" id="{D682CC30-D185-45E1-B7EA-544526B67F7D}" vid="{BF311B31-77F5-4941-A6AD-39A5DAA9B7A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</TotalTime>
  <Words>489</Words>
  <Application>Microsoft Office PowerPoint</Application>
  <PresentationFormat>ワイド画面</PresentationFormat>
  <Paragraphs>65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 UI</vt:lpstr>
      <vt:lpstr>游ゴシック</vt:lpstr>
      <vt:lpstr>Arial</vt:lpstr>
      <vt:lpstr>ShapesVTI</vt:lpstr>
      <vt:lpstr>  2024年度活動 ● </vt:lpstr>
      <vt:lpstr>2024年7月10日 小学校での実践授業 「まちづくり」 対象：6年生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多文化共生のための 教科横断STEAM教育</dc:title>
  <dc:creator>Nakamura Shino</dc:creator>
  <cp:lastModifiedBy>ikeguchi-akiko-ct@ynu.ac.jp</cp:lastModifiedBy>
  <cp:revision>39</cp:revision>
  <dcterms:created xsi:type="dcterms:W3CDTF">2023-12-04T13:12:19Z</dcterms:created>
  <dcterms:modified xsi:type="dcterms:W3CDTF">2025-01-06T08:43:16Z</dcterms:modified>
</cp:coreProperties>
</file>